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5" roundtripDataSignature="AMtx7mhABgfwrBaqlEQhL5JDNt7em/mt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customschemas.google.com/relationships/presentationmetadata" Target="metadata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4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4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竖排标题与文本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Title Slide">
  <p:cSld name="31_Title Slid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5"/>
          <p:cNvSpPr/>
          <p:nvPr>
            <p:ph idx="2" type="pic"/>
          </p:nvPr>
        </p:nvSpPr>
        <p:spPr>
          <a:xfrm>
            <a:off x="-2135066" y="1235505"/>
            <a:ext cx="6721599" cy="422304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mc:AlternateContent>
    <mc:Choice Requires="p14">
      <p:transition spd="slow" p14:dur="125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3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3" name="Google Shape;63;p4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4" name="Google Shape;64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png"/><Relationship Id="rId4" Type="http://schemas.openxmlformats.org/officeDocument/2006/relationships/image" Target="../media/image21.png"/><Relationship Id="rId5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35.png"/><Relationship Id="rId5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png"/><Relationship Id="rId4" Type="http://schemas.openxmlformats.org/officeDocument/2006/relationships/image" Target="../media/image41.png"/><Relationship Id="rId5" Type="http://schemas.openxmlformats.org/officeDocument/2006/relationships/image" Target="../media/image37.png"/><Relationship Id="rId6" Type="http://schemas.openxmlformats.org/officeDocument/2006/relationships/image" Target="../media/image25.png"/><Relationship Id="rId7" Type="http://schemas.openxmlformats.org/officeDocument/2006/relationships/image" Target="../media/image42.png"/><Relationship Id="rId8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Relationship Id="rId4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png"/><Relationship Id="rId4" Type="http://schemas.openxmlformats.org/officeDocument/2006/relationships/image" Target="../media/image52.jpg"/><Relationship Id="rId5" Type="http://schemas.openxmlformats.org/officeDocument/2006/relationships/image" Target="../media/image48.jpg"/><Relationship Id="rId6" Type="http://schemas.openxmlformats.org/officeDocument/2006/relationships/image" Target="../media/image5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5.png"/><Relationship Id="rId4" Type="http://schemas.openxmlformats.org/officeDocument/2006/relationships/image" Target="../media/image53.png"/><Relationship Id="rId5" Type="http://schemas.openxmlformats.org/officeDocument/2006/relationships/image" Target="../media/image40.png"/><Relationship Id="rId6" Type="http://schemas.openxmlformats.org/officeDocument/2006/relationships/image" Target="../media/image54.png"/><Relationship Id="rId7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Relationship Id="rId4" Type="http://schemas.openxmlformats.org/officeDocument/2006/relationships/image" Target="../media/image4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Relationship Id="rId4" Type="http://schemas.openxmlformats.org/officeDocument/2006/relationships/image" Target="../media/image50.png"/><Relationship Id="rId5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Relationship Id="rId4" Type="http://schemas.openxmlformats.org/officeDocument/2006/relationships/image" Target="../media/image39.png"/><Relationship Id="rId5" Type="http://schemas.openxmlformats.org/officeDocument/2006/relationships/image" Target="../media/image4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Relationship Id="rId4" Type="http://schemas.openxmlformats.org/officeDocument/2006/relationships/image" Target="../media/image47.png"/><Relationship Id="rId5" Type="http://schemas.openxmlformats.org/officeDocument/2006/relationships/image" Target="../media/image51.png"/><Relationship Id="rId6" Type="http://schemas.openxmlformats.org/officeDocument/2006/relationships/image" Target="../media/image57.png"/><Relationship Id="rId7" Type="http://schemas.openxmlformats.org/officeDocument/2006/relationships/image" Target="../media/image5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png"/><Relationship Id="rId4" Type="http://schemas.openxmlformats.org/officeDocument/2006/relationships/image" Target="../media/image66.png"/><Relationship Id="rId5" Type="http://schemas.openxmlformats.org/officeDocument/2006/relationships/image" Target="../media/image56.png"/><Relationship Id="rId6" Type="http://schemas.openxmlformats.org/officeDocument/2006/relationships/image" Target="../media/image67.png"/><Relationship Id="rId7" Type="http://schemas.openxmlformats.org/officeDocument/2006/relationships/image" Target="../media/image8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2.png"/><Relationship Id="rId4" Type="http://schemas.openxmlformats.org/officeDocument/2006/relationships/image" Target="../media/image68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jpg"/><Relationship Id="rId4" Type="http://schemas.openxmlformats.org/officeDocument/2006/relationships/image" Target="../media/image6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5.png"/><Relationship Id="rId4" Type="http://schemas.openxmlformats.org/officeDocument/2006/relationships/image" Target="../media/image80.png"/><Relationship Id="rId5" Type="http://schemas.openxmlformats.org/officeDocument/2006/relationships/image" Target="../media/image76.png"/><Relationship Id="rId6" Type="http://schemas.openxmlformats.org/officeDocument/2006/relationships/image" Target="../media/image6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5.png"/><Relationship Id="rId4" Type="http://schemas.openxmlformats.org/officeDocument/2006/relationships/image" Target="../media/image73.png"/><Relationship Id="rId5" Type="http://schemas.openxmlformats.org/officeDocument/2006/relationships/image" Target="../media/image6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5.png"/><Relationship Id="rId4" Type="http://schemas.openxmlformats.org/officeDocument/2006/relationships/image" Target="../media/image75.png"/><Relationship Id="rId5" Type="http://schemas.openxmlformats.org/officeDocument/2006/relationships/image" Target="../media/image78.png"/><Relationship Id="rId6" Type="http://schemas.openxmlformats.org/officeDocument/2006/relationships/image" Target="../media/image7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jpg"/><Relationship Id="rId4" Type="http://schemas.openxmlformats.org/officeDocument/2006/relationships/image" Target="../media/image6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8.png"/><Relationship Id="rId4" Type="http://schemas.openxmlformats.org/officeDocument/2006/relationships/image" Target="../media/image72.png"/><Relationship Id="rId5" Type="http://schemas.openxmlformats.org/officeDocument/2006/relationships/image" Target="../media/image86.png"/><Relationship Id="rId6" Type="http://schemas.openxmlformats.org/officeDocument/2006/relationships/image" Target="../media/image7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7.png"/><Relationship Id="rId4" Type="http://schemas.openxmlformats.org/officeDocument/2006/relationships/image" Target="../media/image84.jpg"/><Relationship Id="rId5" Type="http://schemas.openxmlformats.org/officeDocument/2006/relationships/image" Target="../media/image77.png"/><Relationship Id="rId6" Type="http://schemas.openxmlformats.org/officeDocument/2006/relationships/image" Target="../media/image83.png"/><Relationship Id="rId7" Type="http://schemas.openxmlformats.org/officeDocument/2006/relationships/image" Target="../media/image79.png"/><Relationship Id="rId8" Type="http://schemas.openxmlformats.org/officeDocument/2006/relationships/image" Target="../media/image8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31.png"/><Relationship Id="rId5" Type="http://schemas.openxmlformats.org/officeDocument/2006/relationships/image" Target="../media/image27.png"/><Relationship Id="rId6" Type="http://schemas.openxmlformats.org/officeDocument/2006/relationships/image" Target="../media/image22.png"/><Relationship Id="rId7" Type="http://schemas.openxmlformats.org/officeDocument/2006/relationships/image" Target="../media/image18.png"/><Relationship Id="rId8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Relationship Id="rId4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b="0" l="4549" r="4254" t="0"/>
          <a:stretch/>
        </p:blipFill>
        <p:spPr>
          <a:xfrm>
            <a:off x="-1" y="-1214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 rot="5400000">
            <a:off x="-1834566" y="3326472"/>
            <a:ext cx="4561840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7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ADD YOUR TITLE,ADD YOUR TITLE.</a:t>
            </a:r>
            <a:endParaRPr/>
          </a:p>
        </p:txBody>
      </p:sp>
      <p:sp>
        <p:nvSpPr>
          <p:cNvPr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 id="92" name="Google Shape;92;p1"/>
          <p:cNvSpPr/>
          <p:nvPr/>
        </p:nvSpPr>
        <p:spPr>
          <a:xfrm>
            <a:off x="351006" y="300398"/>
            <a:ext cx="241542" cy="241540"/>
          </a:xfrm>
          <a:prstGeom prst="plus">
            <a:avLst>
              <a:gd fmla="val 43690" name="adj"/>
            </a:avLst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 txBox="1"/>
          <p:nvPr/>
        </p:nvSpPr>
        <p:spPr>
          <a:xfrm rot="5400000">
            <a:off x="9450019" y="3326472"/>
            <a:ext cx="4561840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7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ADD YOUR TITLE,ADD YOUR TITLE.</a:t>
            </a:r>
            <a:endParaRPr/>
          </a:p>
        </p:txBody>
      </p:sp>
      <p:cxnSp>
        <p:nvCxnSpPr>
          <p:cNvPr id="94" name="Google Shape;94;p1"/>
          <p:cNvCxnSpPr/>
          <p:nvPr/>
        </p:nvCxnSpPr>
        <p:spPr>
          <a:xfrm flipH="1" rot="10800000">
            <a:off x="8131139" y="6430010"/>
            <a:ext cx="1955201" cy="509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dashDot"/>
            <a:miter lim="800000"/>
            <a:headEnd len="sm" w="sm" type="none"/>
            <a:tailEnd len="sm" w="sm" type="none"/>
          </a:ln>
        </p:spPr>
      </p:cxnSp>
      <p:cxnSp>
        <p:nvCxnSpPr>
          <p:cNvPr id="95" name="Google Shape;95;p1"/>
          <p:cNvCxnSpPr/>
          <p:nvPr/>
        </p:nvCxnSpPr>
        <p:spPr>
          <a:xfrm flipH="1" rot="10800000">
            <a:off x="2254885" y="6424930"/>
            <a:ext cx="1673225" cy="508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dashDot"/>
            <a:miter lim="800000"/>
            <a:headEnd len="sm" w="sm" type="none"/>
            <a:tailEnd len="sm" w="sm" type="none"/>
          </a:ln>
        </p:spPr>
      </p:cxnSp>
      <p:sp>
        <p:nvSpPr>
          <p:cNvPr id="96" name="Google Shape;96;p1"/>
          <p:cNvSpPr/>
          <p:nvPr/>
        </p:nvSpPr>
        <p:spPr>
          <a:xfrm>
            <a:off x="3151159" y="428691"/>
            <a:ext cx="91226" cy="91226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3365764" y="429326"/>
            <a:ext cx="91226" cy="91226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3589894" y="429326"/>
            <a:ext cx="91226" cy="91226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 id="99" name="Google Shape;99;p1"/>
          <p:cNvSpPr/>
          <p:nvPr/>
        </p:nvSpPr>
        <p:spPr>
          <a:xfrm>
            <a:off x="11720223" y="300398"/>
            <a:ext cx="241542" cy="241540"/>
          </a:xfrm>
          <a:prstGeom prst="plus">
            <a:avLst>
              <a:gd fmla="val 43690" name="adj"/>
            </a:avLst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" name="Google Shape;100;p1"/>
          <p:cNvGrpSpPr/>
          <p:nvPr/>
        </p:nvGrpSpPr>
        <p:grpSpPr>
          <a:xfrm>
            <a:off x="8859078" y="421168"/>
            <a:ext cx="529961" cy="91861"/>
            <a:chOff x="3303559" y="581091"/>
            <a:chExt cx="529961" cy="91861"/>
          </a:xfrm>
        </p:grpSpPr>
        <p:sp>
          <p:nvSpPr>
            <p:cNvPr id="101" name="Google Shape;101;p1"/>
            <p:cNvSpPr/>
            <p:nvPr/>
          </p:nvSpPr>
          <p:spPr>
            <a:xfrm>
              <a:off x="3303559" y="581091"/>
              <a:ext cx="91226" cy="91226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3518164" y="581726"/>
              <a:ext cx="91226" cy="91226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3742294" y="581726"/>
              <a:ext cx="91226" cy="91226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4" name="Google Shape;104;p1"/>
          <p:cNvPicPr preferRelativeResize="0"/>
          <p:nvPr/>
        </p:nvPicPr>
        <p:blipFill rotWithShape="1">
          <a:blip r:embed="rId4">
            <a:alphaModFix/>
          </a:blip>
          <a:srcRect b="18943" l="2820" r="66703" t="27155"/>
          <a:stretch/>
        </p:blipFill>
        <p:spPr>
          <a:xfrm>
            <a:off x="4705992" y="1928587"/>
            <a:ext cx="2780016" cy="82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"/>
          <p:cNvPicPr preferRelativeResize="0"/>
          <p:nvPr/>
        </p:nvPicPr>
        <p:blipFill rotWithShape="1">
          <a:blip r:embed="rId5">
            <a:alphaModFix/>
          </a:blip>
          <a:srcRect b="18760" l="3260" r="18058" t="26919"/>
          <a:stretch/>
        </p:blipFill>
        <p:spPr>
          <a:xfrm>
            <a:off x="2517783" y="2890800"/>
            <a:ext cx="7156432" cy="827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"/>
          <p:cNvPicPr preferRelativeResize="0"/>
          <p:nvPr/>
        </p:nvPicPr>
        <p:blipFill rotWithShape="1">
          <a:blip r:embed="rId6">
            <a:alphaModFix/>
          </a:blip>
          <a:srcRect b="29956" l="3029" r="38398" t="31217"/>
          <a:stretch/>
        </p:blipFill>
        <p:spPr>
          <a:xfrm>
            <a:off x="4069502" y="5241412"/>
            <a:ext cx="4061637" cy="384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"/>
          <p:cNvPicPr preferRelativeResize="0"/>
          <p:nvPr/>
        </p:nvPicPr>
        <p:blipFill rotWithShape="1">
          <a:blip r:embed="rId7">
            <a:alphaModFix/>
          </a:blip>
          <a:srcRect b="21774" l="3368" r="30553" t="25316"/>
          <a:stretch/>
        </p:blipFill>
        <p:spPr>
          <a:xfrm>
            <a:off x="2958928" y="3854254"/>
            <a:ext cx="6274144" cy="841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"/>
          <p:cNvSpPr txBox="1"/>
          <p:nvPr/>
        </p:nvSpPr>
        <p:spPr>
          <a:xfrm>
            <a:off x="1091722" y="279843"/>
            <a:ext cx="403187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我如何執行</a:t>
            </a:r>
            <a:endParaRPr sz="4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0"/>
          <p:cNvSpPr/>
          <p:nvPr/>
        </p:nvSpPr>
        <p:spPr>
          <a:xfrm>
            <a:off x="514656" y="721709"/>
            <a:ext cx="331076" cy="331076"/>
          </a:xfrm>
          <a:prstGeom prst="ellipse">
            <a:avLst/>
          </a:prstGeom>
          <a:solidFill>
            <a:srgbClr val="D7CAA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8DA9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圓形圖簡報" id="211" name="Google Shape;21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18698" y="43004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7829" y="1483360"/>
            <a:ext cx="3669611" cy="489171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0"/>
          <p:cNvSpPr txBox="1"/>
          <p:nvPr/>
        </p:nvSpPr>
        <p:spPr>
          <a:xfrm>
            <a:off x="5239200" y="3363975"/>
            <a:ext cx="69528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435369"/>
                </a:solidFill>
                <a:latin typeface="DFKai-SB"/>
                <a:ea typeface="DFKai-SB"/>
                <a:cs typeface="DFKai-SB"/>
                <a:sym typeface="DFKai-SB"/>
              </a:rPr>
              <a:t>運用《一日一問的答案之書》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435369"/>
                </a:solidFill>
                <a:latin typeface="DFKai-SB"/>
                <a:ea typeface="DFKai-SB"/>
                <a:cs typeface="DFKai-SB"/>
                <a:sym typeface="DFKai-SB"/>
              </a:rPr>
              <a:t>翻到對應當天日期的問題，開始回答，若回答遇到困難，下方有引導可幫助發想。</a:t>
            </a:r>
            <a:endParaRPr/>
          </a:p>
        </p:txBody>
      </p:sp>
      <p:sp>
        <p:nvSpPr>
          <p:cNvPr id="214" name="Google Shape;214;p10"/>
          <p:cNvSpPr txBox="1"/>
          <p:nvPr/>
        </p:nvSpPr>
        <p:spPr>
          <a:xfrm>
            <a:off x="5483739" y="2293141"/>
            <a:ext cx="194818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4800" u="none" cap="none" strike="noStrike">
                <a:solidFill>
                  <a:srgbClr val="435369"/>
                </a:solidFill>
                <a:latin typeface="Arial"/>
                <a:ea typeface="Arial"/>
                <a:cs typeface="Arial"/>
                <a:sym typeface="Arial"/>
              </a:rPr>
              <a:t>Step1</a:t>
            </a:r>
            <a:endParaRPr sz="1800">
              <a:solidFill>
                <a:srgbClr val="43536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57" y="-297"/>
            <a:ext cx="12193057" cy="685859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1"/>
          <p:cNvSpPr txBox="1"/>
          <p:nvPr/>
        </p:nvSpPr>
        <p:spPr>
          <a:xfrm>
            <a:off x="1040922" y="163971"/>
            <a:ext cx="326243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內觀練習</a:t>
            </a:r>
            <a:endParaRPr sz="60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21" name="Google Shape;221;p11"/>
          <p:cNvSpPr/>
          <p:nvPr/>
        </p:nvSpPr>
        <p:spPr>
          <a:xfrm>
            <a:off x="504496" y="506265"/>
            <a:ext cx="331076" cy="331076"/>
          </a:xfrm>
          <a:prstGeom prst="ellipse">
            <a:avLst/>
          </a:prstGeom>
          <a:solidFill>
            <a:srgbClr val="222A3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5572" y="1343902"/>
            <a:ext cx="5071609" cy="466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84821" y="944880"/>
            <a:ext cx="5071607" cy="5515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"/>
          <p:cNvSpPr txBox="1"/>
          <p:nvPr/>
        </p:nvSpPr>
        <p:spPr>
          <a:xfrm>
            <a:off x="1091722" y="279843"/>
            <a:ext cx="403187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我如何執行</a:t>
            </a:r>
            <a:endParaRPr sz="4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2"/>
          <p:cNvSpPr/>
          <p:nvPr/>
        </p:nvSpPr>
        <p:spPr>
          <a:xfrm>
            <a:off x="514656" y="721709"/>
            <a:ext cx="331076" cy="331076"/>
          </a:xfrm>
          <a:prstGeom prst="ellipse">
            <a:avLst/>
          </a:prstGeom>
          <a:solidFill>
            <a:srgbClr val="D7CAA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8DA9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圓形圖簡報" id="231" name="Google Shape;23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18698" y="430047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2"/>
          <p:cNvSpPr txBox="1"/>
          <p:nvPr/>
        </p:nvSpPr>
        <p:spPr>
          <a:xfrm>
            <a:off x="8186299" y="3429000"/>
            <a:ext cx="2993283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435369"/>
                </a:solidFill>
                <a:latin typeface="DFKai-SB"/>
                <a:ea typeface="DFKai-SB"/>
                <a:cs typeface="DFKai-SB"/>
                <a:sym typeface="DFKai-SB"/>
              </a:rPr>
              <a:t>安排時間，</a:t>
            </a:r>
            <a:endParaRPr sz="3600">
              <a:solidFill>
                <a:srgbClr val="435369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435369"/>
                </a:solidFill>
                <a:latin typeface="DFKai-SB"/>
                <a:ea typeface="DFKai-SB"/>
                <a:cs typeface="DFKai-SB"/>
                <a:sym typeface="DFKai-SB"/>
              </a:rPr>
              <a:t>用毛筆與硬筆</a:t>
            </a:r>
            <a:endParaRPr sz="3600">
              <a:solidFill>
                <a:srgbClr val="435369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435369"/>
                </a:solidFill>
                <a:latin typeface="DFKai-SB"/>
                <a:ea typeface="DFKai-SB"/>
                <a:cs typeface="DFKai-SB"/>
                <a:sym typeface="DFKai-SB"/>
              </a:rPr>
              <a:t>自運書寫練習</a:t>
            </a:r>
            <a:endParaRPr/>
          </a:p>
        </p:txBody>
      </p:sp>
      <p:sp>
        <p:nvSpPr>
          <p:cNvPr id="233" name="Google Shape;233;p12"/>
          <p:cNvSpPr txBox="1"/>
          <p:nvPr/>
        </p:nvSpPr>
        <p:spPr>
          <a:xfrm>
            <a:off x="8186299" y="2383614"/>
            <a:ext cx="194818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4800" u="none" cap="none" strike="noStrike">
                <a:solidFill>
                  <a:srgbClr val="435369"/>
                </a:solidFill>
                <a:latin typeface="Arial"/>
                <a:ea typeface="Arial"/>
                <a:cs typeface="Arial"/>
                <a:sym typeface="Arial"/>
              </a:rPr>
              <a:t>Step2</a:t>
            </a:r>
            <a:endParaRPr sz="1800">
              <a:solidFill>
                <a:srgbClr val="4353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1722" y="1687974"/>
            <a:ext cx="3362620" cy="448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4342" y="1687974"/>
            <a:ext cx="3362620" cy="4482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57" y="-297"/>
            <a:ext cx="12193057" cy="685859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3"/>
          <p:cNvSpPr txBox="1"/>
          <p:nvPr/>
        </p:nvSpPr>
        <p:spPr>
          <a:xfrm>
            <a:off x="1040922" y="163971"/>
            <a:ext cx="326243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書法練習</a:t>
            </a:r>
            <a:endParaRPr sz="60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42" name="Google Shape;242;p13"/>
          <p:cNvSpPr/>
          <p:nvPr/>
        </p:nvSpPr>
        <p:spPr>
          <a:xfrm>
            <a:off x="504496" y="506265"/>
            <a:ext cx="331076" cy="331076"/>
          </a:xfrm>
          <a:prstGeom prst="ellipse">
            <a:avLst/>
          </a:prstGeom>
          <a:solidFill>
            <a:srgbClr val="222A3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9338" y="1611060"/>
            <a:ext cx="1782547" cy="366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718" y="1686196"/>
            <a:ext cx="3515658" cy="3289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13054" y="1611060"/>
            <a:ext cx="1780599" cy="366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87279" y="1062347"/>
            <a:ext cx="3054074" cy="4537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18964" y="1258172"/>
            <a:ext cx="2870516" cy="4341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4"/>
          <p:cNvSpPr/>
          <p:nvPr/>
        </p:nvSpPr>
        <p:spPr>
          <a:xfrm>
            <a:off x="2741136" y="1293920"/>
            <a:ext cx="6542842" cy="4270159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4"/>
          <p:cNvSpPr/>
          <p:nvPr/>
        </p:nvSpPr>
        <p:spPr>
          <a:xfrm>
            <a:off x="2893536" y="1446320"/>
            <a:ext cx="6239832" cy="3976285"/>
          </a:xfrm>
          <a:prstGeom prst="ellipse">
            <a:avLst/>
          </a:prstGeom>
          <a:noFill/>
          <a:ln cap="flat" cmpd="sng" w="41275">
            <a:solidFill>
              <a:srgbClr val="3A616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4"/>
          <p:cNvSpPr txBox="1"/>
          <p:nvPr/>
        </p:nvSpPr>
        <p:spPr>
          <a:xfrm>
            <a:off x="4724764" y="2350403"/>
            <a:ext cx="26717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4000"/>
              <a:buFont typeface="Arial"/>
              <a:buNone/>
            </a:pPr>
            <a:r>
              <a:rPr b="1" i="0" lang="zh-TW" sz="4000" u="none" cap="none" strike="noStrike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Theme 03</a:t>
            </a:r>
            <a:r>
              <a:rPr b="1" i="0" lang="zh-TW" sz="4000" u="none" cap="none" strike="noStrike">
                <a:solidFill>
                  <a:srgbClr val="222A3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endParaRPr b="1" i="0" sz="4000" u="none" cap="none" strike="noStrike">
              <a:solidFill>
                <a:srgbClr val="222A3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256" name="Google Shape;256;p14"/>
          <p:cNvPicPr preferRelativeResize="0"/>
          <p:nvPr/>
        </p:nvPicPr>
        <p:blipFill rotWithShape="1">
          <a:blip r:embed="rId4">
            <a:alphaModFix/>
          </a:blip>
          <a:srcRect b="19957" l="3789" r="36373" t="25368"/>
          <a:stretch/>
        </p:blipFill>
        <p:spPr>
          <a:xfrm>
            <a:off x="3816575" y="3428999"/>
            <a:ext cx="4558849" cy="904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800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29" y="-297"/>
            <a:ext cx="12193057" cy="685859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5"/>
          <p:cNvSpPr txBox="1"/>
          <p:nvPr/>
        </p:nvSpPr>
        <p:spPr>
          <a:xfrm>
            <a:off x="1040922" y="163971"/>
            <a:ext cx="595547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延伸-小團體諮商</a:t>
            </a:r>
            <a:endParaRPr sz="60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63" name="Google Shape;263;p15"/>
          <p:cNvSpPr/>
          <p:nvPr/>
        </p:nvSpPr>
        <p:spPr>
          <a:xfrm>
            <a:off x="504496" y="506265"/>
            <a:ext cx="331076" cy="331076"/>
          </a:xfrm>
          <a:prstGeom prst="ellipse">
            <a:avLst/>
          </a:prstGeom>
          <a:solidFill>
            <a:srgbClr val="222A3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95" y="1450901"/>
            <a:ext cx="4283605" cy="321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88100" y="1450901"/>
            <a:ext cx="4282152" cy="321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07292" y="1039373"/>
            <a:ext cx="2480213" cy="362368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5"/>
          <p:cNvSpPr txBox="1"/>
          <p:nvPr/>
        </p:nvSpPr>
        <p:spPr>
          <a:xfrm>
            <a:off x="360679" y="4966740"/>
            <a:ext cx="11470640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none" cap="none" strike="noStrike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在老師的邀請下，加入了自我探索小團體，</a:t>
            </a:r>
            <a:endParaRPr b="0" i="0" sz="2800" u="none" cap="none" strike="noStrike">
              <a:solidFill>
                <a:srgbClr val="2A421A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none" cap="none" strike="noStrike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最令我深刻的是抽卡牌的環節，透過圖卡，</a:t>
            </a:r>
            <a:endParaRPr b="0" i="0" sz="2800" u="none" cap="none" strike="noStrike">
              <a:solidFill>
                <a:srgbClr val="2A421A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none" cap="none" strike="noStrike">
                <a:solidFill>
                  <a:srgbClr val="5A84A0"/>
                </a:solidFill>
                <a:latin typeface="DFKai-SB"/>
                <a:ea typeface="DFKai-SB"/>
                <a:cs typeface="DFKai-SB"/>
                <a:sym typeface="DFKai-SB"/>
              </a:rPr>
              <a:t>連結到自身，由內而外進而反思及探索自我。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29" y="-297"/>
            <a:ext cx="12193057" cy="685859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6"/>
          <p:cNvSpPr txBox="1"/>
          <p:nvPr/>
        </p:nvSpPr>
        <p:spPr>
          <a:xfrm>
            <a:off x="1040922" y="163971"/>
            <a:ext cx="595547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延伸-小團體諮商</a:t>
            </a:r>
            <a:endParaRPr sz="60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74" name="Google Shape;274;p16"/>
          <p:cNvSpPr/>
          <p:nvPr/>
        </p:nvSpPr>
        <p:spPr>
          <a:xfrm>
            <a:off x="504496" y="506265"/>
            <a:ext cx="331076" cy="331076"/>
          </a:xfrm>
          <a:prstGeom prst="ellipse">
            <a:avLst/>
          </a:prstGeom>
          <a:solidFill>
            <a:srgbClr val="222A3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07292" y="1039373"/>
            <a:ext cx="2480213" cy="362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07293" y="1039372"/>
            <a:ext cx="2480212" cy="362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7428" y="1446627"/>
            <a:ext cx="4282152" cy="3212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19580" y="1446627"/>
            <a:ext cx="4284966" cy="321268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6"/>
          <p:cNvSpPr txBox="1"/>
          <p:nvPr/>
        </p:nvSpPr>
        <p:spPr>
          <a:xfrm>
            <a:off x="360679" y="5152131"/>
            <a:ext cx="1147064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none" cap="none" strike="noStrike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慢慢的</a:t>
            </a:r>
            <a:r>
              <a:rPr b="0" i="0" lang="zh-TW" sz="2800" u="none" cap="none" strike="noStrike">
                <a:solidFill>
                  <a:srgbClr val="5A84A0"/>
                </a:solidFill>
                <a:latin typeface="DFKai-SB"/>
                <a:ea typeface="DFKai-SB"/>
                <a:cs typeface="DFKai-SB"/>
                <a:sym typeface="DFKai-SB"/>
              </a:rPr>
              <a:t>練習表達自己的想法</a:t>
            </a:r>
            <a:r>
              <a:rPr b="0" i="0" lang="zh-TW" sz="2800" u="none" cap="none" strike="noStrike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，並</a:t>
            </a:r>
            <a:r>
              <a:rPr b="0" i="0" lang="zh-TW" sz="2800" u="none" cap="none" strike="noStrike">
                <a:solidFill>
                  <a:srgbClr val="5A84A0"/>
                </a:solidFill>
                <a:latin typeface="DFKai-SB"/>
                <a:ea typeface="DFKai-SB"/>
                <a:cs typeface="DFKai-SB"/>
                <a:sym typeface="DFKai-SB"/>
              </a:rPr>
              <a:t>分享了閱讀後的學習和感悟</a:t>
            </a:r>
            <a:r>
              <a:rPr b="0" i="0" lang="zh-TW" sz="2800" u="none" cap="none" strike="noStrike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，</a:t>
            </a:r>
            <a:endParaRPr b="0" i="0" sz="2800" u="none" cap="none" strike="noStrike">
              <a:solidFill>
                <a:srgbClr val="2A421A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none" cap="none" strike="noStrike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透過</a:t>
            </a:r>
            <a:r>
              <a:rPr b="0" i="0" lang="zh-TW" sz="2800" u="none" cap="none" strike="noStrike">
                <a:solidFill>
                  <a:srgbClr val="5A84A0"/>
                </a:solidFill>
                <a:latin typeface="DFKai-SB"/>
                <a:ea typeface="DFKai-SB"/>
                <a:cs typeface="DFKai-SB"/>
                <a:sym typeface="DFKai-SB"/>
              </a:rPr>
              <a:t>聆聽大家的想法和故事</a:t>
            </a:r>
            <a:r>
              <a:rPr b="0" i="0" lang="zh-TW" sz="2800" u="none" cap="none" strike="noStrike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，帶給了我意想不到的啟發。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7"/>
          <p:cNvSpPr/>
          <p:nvPr/>
        </p:nvSpPr>
        <p:spPr>
          <a:xfrm>
            <a:off x="2741136" y="1293920"/>
            <a:ext cx="6542842" cy="4270159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7"/>
          <p:cNvSpPr/>
          <p:nvPr/>
        </p:nvSpPr>
        <p:spPr>
          <a:xfrm>
            <a:off x="2893536" y="1446320"/>
            <a:ext cx="6239832" cy="3976285"/>
          </a:xfrm>
          <a:prstGeom prst="ellipse">
            <a:avLst/>
          </a:prstGeom>
          <a:noFill/>
          <a:ln cap="flat" cmpd="sng" w="41275">
            <a:solidFill>
              <a:srgbClr val="3A616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7"/>
          <p:cNvSpPr txBox="1"/>
          <p:nvPr/>
        </p:nvSpPr>
        <p:spPr>
          <a:xfrm>
            <a:off x="4724764" y="2350403"/>
            <a:ext cx="265139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4000"/>
              <a:buFont typeface="Arial"/>
              <a:buNone/>
            </a:pPr>
            <a:r>
              <a:rPr b="1" i="0" lang="zh-TW" sz="4000" u="none" cap="none" strike="noStrike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Theme 04</a:t>
            </a:r>
            <a:r>
              <a:rPr b="1" i="0" lang="zh-TW" sz="4000" u="none" cap="none" strike="noStrike">
                <a:solidFill>
                  <a:srgbClr val="222A3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endParaRPr b="1" i="0" sz="4000" u="none" cap="none" strike="noStrike">
              <a:solidFill>
                <a:srgbClr val="222A3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288" name="Google Shape;288;p17"/>
          <p:cNvPicPr preferRelativeResize="0"/>
          <p:nvPr/>
        </p:nvPicPr>
        <p:blipFill rotWithShape="1">
          <a:blip r:embed="rId4">
            <a:alphaModFix/>
          </a:blip>
          <a:srcRect b="20086" l="1942" r="29780" t="17138"/>
          <a:stretch/>
        </p:blipFill>
        <p:spPr>
          <a:xfrm>
            <a:off x="3728720" y="3429000"/>
            <a:ext cx="4734560" cy="94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800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8"/>
          <p:cNvSpPr/>
          <p:nvPr/>
        </p:nvSpPr>
        <p:spPr>
          <a:xfrm>
            <a:off x="798838" y="435399"/>
            <a:ext cx="5179338" cy="2993599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8"/>
          <p:cNvSpPr/>
          <p:nvPr/>
        </p:nvSpPr>
        <p:spPr>
          <a:xfrm>
            <a:off x="923675" y="576873"/>
            <a:ext cx="4929664" cy="2852125"/>
          </a:xfrm>
          <a:prstGeom prst="ellipse">
            <a:avLst/>
          </a:prstGeom>
          <a:noFill/>
          <a:ln cap="flat" cmpd="sng" w="41275">
            <a:solidFill>
              <a:srgbClr val="3A616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77014" y="576873"/>
            <a:ext cx="4126657" cy="455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8"/>
          <p:cNvPicPr preferRelativeResize="0"/>
          <p:nvPr/>
        </p:nvPicPr>
        <p:blipFill rotWithShape="1">
          <a:blip r:embed="rId5">
            <a:alphaModFix/>
          </a:blip>
          <a:srcRect b="12531" l="2380" r="58759" t="18962"/>
          <a:stretch/>
        </p:blipFill>
        <p:spPr>
          <a:xfrm>
            <a:off x="1686148" y="1500015"/>
            <a:ext cx="3404719" cy="1005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9"/>
          <p:cNvSpPr txBox="1"/>
          <p:nvPr/>
        </p:nvSpPr>
        <p:spPr>
          <a:xfrm>
            <a:off x="1091722" y="279843"/>
            <a:ext cx="403187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我如何執行</a:t>
            </a:r>
            <a:endParaRPr sz="4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9"/>
          <p:cNvSpPr/>
          <p:nvPr/>
        </p:nvSpPr>
        <p:spPr>
          <a:xfrm>
            <a:off x="514656" y="721709"/>
            <a:ext cx="331076" cy="331076"/>
          </a:xfrm>
          <a:prstGeom prst="ellipse">
            <a:avLst/>
          </a:prstGeom>
          <a:solidFill>
            <a:srgbClr val="D7CAA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8DA9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圓形圖簡報" id="305" name="Google Shape;30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18698" y="430047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9"/>
          <p:cNvSpPr txBox="1"/>
          <p:nvPr/>
        </p:nvSpPr>
        <p:spPr>
          <a:xfrm>
            <a:off x="7911282" y="3471469"/>
            <a:ext cx="400570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435369"/>
                </a:solidFill>
                <a:latin typeface="DFKai-SB"/>
                <a:ea typeface="DFKai-SB"/>
                <a:cs typeface="DFKai-SB"/>
                <a:sym typeface="DFKai-SB"/>
              </a:rPr>
              <a:t>將內容整理之後，於創新術臉書PO文</a:t>
            </a:r>
            <a:endParaRPr/>
          </a:p>
        </p:txBody>
      </p:sp>
      <p:sp>
        <p:nvSpPr>
          <p:cNvPr id="307" name="Google Shape;307;p19"/>
          <p:cNvSpPr txBox="1"/>
          <p:nvPr/>
        </p:nvSpPr>
        <p:spPr>
          <a:xfrm>
            <a:off x="7911282" y="2437092"/>
            <a:ext cx="194818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4800" u="none" cap="none" strike="noStrike">
                <a:solidFill>
                  <a:srgbClr val="435369"/>
                </a:solidFill>
                <a:latin typeface="Arial"/>
                <a:ea typeface="Arial"/>
                <a:cs typeface="Arial"/>
                <a:sym typeface="Arial"/>
              </a:rPr>
              <a:t>Step3</a:t>
            </a:r>
            <a:endParaRPr sz="1800">
              <a:solidFill>
                <a:srgbClr val="4353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1722" y="1295506"/>
            <a:ext cx="2342358" cy="555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13443" y="1937854"/>
            <a:ext cx="3518476" cy="3982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/>
          <p:nvPr/>
        </p:nvSpPr>
        <p:spPr>
          <a:xfrm>
            <a:off x="504496" y="652566"/>
            <a:ext cx="331076" cy="331076"/>
          </a:xfrm>
          <a:prstGeom prst="ellipse">
            <a:avLst/>
          </a:prstGeom>
          <a:solidFill>
            <a:srgbClr val="222A3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1040922" y="329509"/>
            <a:ext cx="403187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6000" u="none" cap="none" strike="noStrike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架構心智圖</a:t>
            </a:r>
            <a:endParaRPr sz="60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114" name="Google Shape;114;p2"/>
          <p:cNvGrpSpPr/>
          <p:nvPr/>
        </p:nvGrpSpPr>
        <p:grpSpPr>
          <a:xfrm>
            <a:off x="2286456" y="1210348"/>
            <a:ext cx="7464585" cy="5230189"/>
            <a:chOff x="1245534" y="239377"/>
            <a:chExt cx="7464585" cy="5230189"/>
          </a:xfrm>
        </p:grpSpPr>
        <p:sp>
          <p:nvSpPr>
            <p:cNvPr id="115" name="Google Shape;115;p2"/>
            <p:cNvSpPr/>
            <p:nvPr/>
          </p:nvSpPr>
          <p:spPr>
            <a:xfrm>
              <a:off x="3842089" y="1633970"/>
              <a:ext cx="2735988" cy="2791962"/>
            </a:xfrm>
            <a:prstGeom prst="ellipse">
              <a:avLst/>
            </a:prstGeom>
            <a:solidFill>
              <a:srgbClr val="599BD5">
                <a:alpha val="4980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2"/>
            <p:cNvSpPr txBox="1"/>
            <p:nvPr/>
          </p:nvSpPr>
          <p:spPr>
            <a:xfrm>
              <a:off x="4242765" y="2042843"/>
              <a:ext cx="1934636" cy="19742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DFKai-SB"/>
                <a:buNone/>
              </a:pPr>
              <a:r>
                <a:rPr lang="zh-TW" sz="60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自主學習</a:t>
              </a: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210840" y="239377"/>
              <a:ext cx="2040603" cy="1598329"/>
            </a:xfrm>
            <a:prstGeom prst="ellipse">
              <a:avLst/>
            </a:prstGeom>
            <a:solidFill>
              <a:srgbClr val="53C1CE">
                <a:alpha val="4980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2"/>
            <p:cNvSpPr txBox="1"/>
            <p:nvPr/>
          </p:nvSpPr>
          <p:spPr>
            <a:xfrm>
              <a:off x="4509679" y="473447"/>
              <a:ext cx="1442925" cy="11301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550" lIns="35550" spcFirstLastPara="1" rIns="35550" wrap="square" tIns="35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FKai-SB"/>
                <a:buNone/>
              </a:pPr>
              <a:r>
                <a:rPr lang="zh-TW" sz="28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起點-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FKai-SB"/>
                <a:buNone/>
              </a:pPr>
              <a:r>
                <a:rPr lang="zh-TW" sz="28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心理學</a:t>
              </a: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251952" y="2094368"/>
              <a:ext cx="2458167" cy="1598329"/>
            </a:xfrm>
            <a:prstGeom prst="ellipse">
              <a:avLst/>
            </a:prstGeom>
            <a:solidFill>
              <a:srgbClr val="4EC7A5">
                <a:alpha val="4980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2"/>
            <p:cNvSpPr txBox="1"/>
            <p:nvPr/>
          </p:nvSpPr>
          <p:spPr>
            <a:xfrm>
              <a:off x="6611942" y="2328438"/>
              <a:ext cx="1738187" cy="11301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550" lIns="35550" spcFirstLastPara="1" rIns="35550" wrap="square" tIns="35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FKai-SB"/>
                <a:buNone/>
              </a:pPr>
              <a:r>
                <a:rPr lang="zh-TW" sz="28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挑戰-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FKai-SB"/>
                <a:buNone/>
              </a:pPr>
              <a:r>
                <a:rPr lang="zh-TW" sz="28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成果發表</a:t>
              </a: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91157" y="3860565"/>
              <a:ext cx="1598329" cy="1598329"/>
            </a:xfrm>
            <a:prstGeom prst="ellipse">
              <a:avLst/>
            </a:prstGeom>
            <a:solidFill>
              <a:srgbClr val="49C073">
                <a:alpha val="4980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2"/>
            <p:cNvSpPr txBox="1"/>
            <p:nvPr/>
          </p:nvSpPr>
          <p:spPr>
            <a:xfrm>
              <a:off x="5825227" y="4094635"/>
              <a:ext cx="1130189" cy="11301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550" lIns="35550" spcFirstLastPara="1" rIns="35550" wrap="square" tIns="35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FKai-SB"/>
                <a:buNone/>
              </a:pPr>
              <a:r>
                <a:rPr lang="zh-TW" sz="28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整合</a:t>
              </a:r>
              <a:endParaRPr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FKai-SB"/>
                <a:buNone/>
              </a:pPr>
              <a:r>
                <a:rPr lang="zh-TW" sz="28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-書法</a:t>
              </a: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035796" y="3871237"/>
              <a:ext cx="1831238" cy="1598329"/>
            </a:xfrm>
            <a:prstGeom prst="ellipse">
              <a:avLst/>
            </a:prstGeom>
            <a:solidFill>
              <a:srgbClr val="49B845">
                <a:alpha val="4980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"/>
            <p:cNvSpPr txBox="1"/>
            <p:nvPr/>
          </p:nvSpPr>
          <p:spPr>
            <a:xfrm>
              <a:off x="3303975" y="4105307"/>
              <a:ext cx="1294880" cy="11301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550" lIns="35550" spcFirstLastPara="1" rIns="35550" wrap="square" tIns="35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FKai-SB"/>
                <a:buNone/>
              </a:pPr>
              <a:r>
                <a:rPr lang="zh-TW" sz="28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連結-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FKai-SB"/>
                <a:buNone/>
              </a:pPr>
              <a:r>
                <a:rPr lang="zh-TW" sz="28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創新術</a:t>
              </a: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245534" y="1915174"/>
              <a:ext cx="2911741" cy="1598329"/>
            </a:xfrm>
            <a:prstGeom prst="ellipse">
              <a:avLst/>
            </a:prstGeom>
            <a:solidFill>
              <a:srgbClr val="6FAB46">
                <a:alpha val="4980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"/>
            <p:cNvSpPr txBox="1"/>
            <p:nvPr/>
          </p:nvSpPr>
          <p:spPr>
            <a:xfrm>
              <a:off x="1671949" y="2149244"/>
              <a:ext cx="2058911" cy="11301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550" lIns="35550" spcFirstLastPara="1" rIns="35550" wrap="square" tIns="35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FKai-SB"/>
                <a:buNone/>
              </a:pPr>
              <a:r>
                <a:rPr lang="zh-TW" sz="28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延伸-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FKai-SB"/>
                <a:buNone/>
              </a:pPr>
              <a:r>
                <a:rPr lang="zh-TW" sz="28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小團體諮商</a:t>
              </a:r>
              <a:endParaRPr/>
            </a:p>
          </p:txBody>
        </p:sp>
      </p:grpSp>
      <p:pic>
        <p:nvPicPr>
          <p:cNvPr descr="頭顱中的腦" id="127" name="Google Shape;12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2800" y="415700"/>
            <a:ext cx="843280" cy="843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"/>
          <p:cNvSpPr txBox="1"/>
          <p:nvPr/>
        </p:nvSpPr>
        <p:spPr>
          <a:xfrm>
            <a:off x="53467" y="852381"/>
            <a:ext cx="1224758" cy="6001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原先PO文紀錄</a:t>
            </a:r>
            <a:endParaRPr sz="48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三</a:t>
            </a:r>
            <a:endParaRPr sz="48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篇</a:t>
            </a:r>
            <a:endParaRPr sz="48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16" name="Google Shape;316;p20"/>
          <p:cNvSpPr/>
          <p:nvPr/>
        </p:nvSpPr>
        <p:spPr>
          <a:xfrm>
            <a:off x="500308" y="473094"/>
            <a:ext cx="331076" cy="331076"/>
          </a:xfrm>
          <a:prstGeom prst="ellipse">
            <a:avLst/>
          </a:prstGeom>
          <a:solidFill>
            <a:srgbClr val="222A3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5107" y="296338"/>
            <a:ext cx="1075117" cy="101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70440" y="296338"/>
            <a:ext cx="1085182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0"/>
          <p:cNvPicPr preferRelativeResize="0"/>
          <p:nvPr/>
        </p:nvPicPr>
        <p:blipFill rotWithShape="1">
          <a:blip r:embed="rId5">
            <a:alphaModFix/>
          </a:blip>
          <a:srcRect b="13778" l="0" r="0" t="0"/>
          <a:stretch/>
        </p:blipFill>
        <p:spPr>
          <a:xfrm>
            <a:off x="1458430" y="-2651"/>
            <a:ext cx="273717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65099" y="1324"/>
            <a:ext cx="3261802" cy="685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96393" y="-2651"/>
            <a:ext cx="2881404" cy="685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1"/>
          <p:cNvSpPr txBox="1"/>
          <p:nvPr/>
        </p:nvSpPr>
        <p:spPr>
          <a:xfrm>
            <a:off x="53467" y="856357"/>
            <a:ext cx="1224758" cy="6001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近期PO文紀錄</a:t>
            </a:r>
            <a:endParaRPr sz="48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十篇</a:t>
            </a:r>
            <a:endParaRPr sz="48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28" name="Google Shape;328;p21"/>
          <p:cNvSpPr/>
          <p:nvPr/>
        </p:nvSpPr>
        <p:spPr>
          <a:xfrm>
            <a:off x="500308" y="473094"/>
            <a:ext cx="331076" cy="331076"/>
          </a:xfrm>
          <a:prstGeom prst="ellipse">
            <a:avLst/>
          </a:prstGeom>
          <a:solidFill>
            <a:srgbClr val="222A3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21"/>
          <p:cNvPicPr preferRelativeResize="0"/>
          <p:nvPr/>
        </p:nvPicPr>
        <p:blipFill rotWithShape="1">
          <a:blip r:embed="rId3">
            <a:alphaModFix/>
          </a:blip>
          <a:srcRect b="0" l="0" r="0" t="3568"/>
          <a:stretch/>
        </p:blipFill>
        <p:spPr>
          <a:xfrm>
            <a:off x="1320066" y="0"/>
            <a:ext cx="2166740" cy="685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5923" y="0"/>
            <a:ext cx="2166740" cy="685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72663" y="-7952"/>
            <a:ext cx="2166740" cy="685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58520" y="-7952"/>
            <a:ext cx="2166740" cy="685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025260" y="-3976"/>
            <a:ext cx="2166740" cy="6850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2"/>
          <p:cNvSpPr txBox="1"/>
          <p:nvPr/>
        </p:nvSpPr>
        <p:spPr>
          <a:xfrm>
            <a:off x="53467" y="856357"/>
            <a:ext cx="1224758" cy="6001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近期PO文紀錄</a:t>
            </a:r>
            <a:endParaRPr sz="48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十篇</a:t>
            </a:r>
            <a:endParaRPr sz="48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40" name="Google Shape;340;p22"/>
          <p:cNvSpPr/>
          <p:nvPr/>
        </p:nvSpPr>
        <p:spPr>
          <a:xfrm>
            <a:off x="500308" y="473094"/>
            <a:ext cx="331076" cy="331076"/>
          </a:xfrm>
          <a:prstGeom prst="ellipse">
            <a:avLst/>
          </a:prstGeom>
          <a:solidFill>
            <a:srgbClr val="222A3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9182" y="0"/>
            <a:ext cx="216674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33138" y="0"/>
            <a:ext cx="216674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27095" y="0"/>
            <a:ext cx="216674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21053" y="0"/>
            <a:ext cx="216674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15011" y="0"/>
            <a:ext cx="207698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3"/>
          <p:cNvSpPr/>
          <p:nvPr/>
        </p:nvSpPr>
        <p:spPr>
          <a:xfrm>
            <a:off x="2741136" y="1293920"/>
            <a:ext cx="6542842" cy="4270159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23"/>
          <p:cNvSpPr/>
          <p:nvPr/>
        </p:nvSpPr>
        <p:spPr>
          <a:xfrm>
            <a:off x="2893536" y="1446320"/>
            <a:ext cx="6239832" cy="3976285"/>
          </a:xfrm>
          <a:prstGeom prst="ellipse">
            <a:avLst/>
          </a:prstGeom>
          <a:noFill/>
          <a:ln cap="flat" cmpd="sng" w="41275">
            <a:solidFill>
              <a:srgbClr val="3A616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3"/>
          <p:cNvSpPr txBox="1"/>
          <p:nvPr/>
        </p:nvSpPr>
        <p:spPr>
          <a:xfrm>
            <a:off x="4724764" y="2350403"/>
            <a:ext cx="26209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4000"/>
              <a:buFont typeface="Arial"/>
              <a:buNone/>
            </a:pPr>
            <a:r>
              <a:rPr b="1" i="0" lang="zh-TW" sz="4000" u="none" cap="none" strike="noStrike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Theme 05</a:t>
            </a:r>
            <a:r>
              <a:rPr b="1" i="0" lang="zh-TW" sz="4000" u="none" cap="none" strike="noStrike">
                <a:solidFill>
                  <a:srgbClr val="222A3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endParaRPr b="1" i="0" sz="4000" u="none" cap="none" strike="noStrike">
              <a:solidFill>
                <a:srgbClr val="222A3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54" name="Google Shape;354;p23"/>
          <p:cNvPicPr preferRelativeResize="0"/>
          <p:nvPr/>
        </p:nvPicPr>
        <p:blipFill rotWithShape="1">
          <a:blip r:embed="rId4">
            <a:alphaModFix/>
          </a:blip>
          <a:srcRect b="19957" l="4025" r="25090" t="25368"/>
          <a:stretch/>
        </p:blipFill>
        <p:spPr>
          <a:xfrm>
            <a:off x="3638411" y="3429000"/>
            <a:ext cx="4915178" cy="82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800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57" y="-297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916" y="1718411"/>
            <a:ext cx="4586724" cy="342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36640" y="1718412"/>
            <a:ext cx="4586724" cy="3421177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4"/>
          <p:cNvSpPr txBox="1"/>
          <p:nvPr/>
        </p:nvSpPr>
        <p:spPr>
          <a:xfrm>
            <a:off x="835572" y="206946"/>
            <a:ext cx="780213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校內自主學習成果發表會</a:t>
            </a:r>
            <a:endParaRPr sz="54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63" name="Google Shape;363;p24"/>
          <p:cNvSpPr/>
          <p:nvPr/>
        </p:nvSpPr>
        <p:spPr>
          <a:xfrm>
            <a:off x="504496" y="506265"/>
            <a:ext cx="331076" cy="331076"/>
          </a:xfrm>
          <a:prstGeom prst="ellipse">
            <a:avLst/>
          </a:prstGeom>
          <a:solidFill>
            <a:srgbClr val="222A3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52114" y="1598260"/>
            <a:ext cx="2437868" cy="3541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57" y="-297"/>
            <a:ext cx="12193057" cy="6858594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5"/>
          <p:cNvSpPr txBox="1"/>
          <p:nvPr/>
        </p:nvSpPr>
        <p:spPr>
          <a:xfrm>
            <a:off x="1040922" y="163971"/>
            <a:ext cx="557075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創新術跨校分享</a:t>
            </a:r>
            <a:endParaRPr sz="60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71" name="Google Shape;371;p25"/>
          <p:cNvSpPr/>
          <p:nvPr/>
        </p:nvSpPr>
        <p:spPr>
          <a:xfrm>
            <a:off x="504496" y="506265"/>
            <a:ext cx="331076" cy="331076"/>
          </a:xfrm>
          <a:prstGeom prst="ellipse">
            <a:avLst/>
          </a:prstGeom>
          <a:solidFill>
            <a:srgbClr val="222A3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55097" y="1686196"/>
            <a:ext cx="5708075" cy="3825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7396" y="1686196"/>
            <a:ext cx="5708075" cy="3825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57" y="-297"/>
            <a:ext cx="12193057" cy="6858594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6"/>
          <p:cNvSpPr txBox="1"/>
          <p:nvPr/>
        </p:nvSpPr>
        <p:spPr>
          <a:xfrm>
            <a:off x="1040922" y="163971"/>
            <a:ext cx="403187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青春來說課</a:t>
            </a:r>
            <a:endParaRPr sz="60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80" name="Google Shape;380;p26"/>
          <p:cNvSpPr/>
          <p:nvPr/>
        </p:nvSpPr>
        <p:spPr>
          <a:xfrm>
            <a:off x="504496" y="506265"/>
            <a:ext cx="331076" cy="331076"/>
          </a:xfrm>
          <a:prstGeom prst="ellipse">
            <a:avLst/>
          </a:prstGeom>
          <a:solidFill>
            <a:srgbClr val="222A3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Google Shape;38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4512" y="1800139"/>
            <a:ext cx="3874458" cy="325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35926" y="1700715"/>
            <a:ext cx="2563351" cy="3456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5260" y="1800139"/>
            <a:ext cx="4582296" cy="3257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7"/>
          <p:cNvSpPr/>
          <p:nvPr/>
        </p:nvSpPr>
        <p:spPr>
          <a:xfrm>
            <a:off x="2741136" y="1293920"/>
            <a:ext cx="6542842" cy="4270159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7"/>
          <p:cNvSpPr/>
          <p:nvPr/>
        </p:nvSpPr>
        <p:spPr>
          <a:xfrm>
            <a:off x="2893536" y="1446320"/>
            <a:ext cx="6239832" cy="3976285"/>
          </a:xfrm>
          <a:prstGeom prst="ellipse">
            <a:avLst/>
          </a:prstGeom>
          <a:noFill/>
          <a:ln cap="flat" cmpd="sng" w="41275">
            <a:solidFill>
              <a:srgbClr val="3A616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7"/>
          <p:cNvSpPr txBox="1"/>
          <p:nvPr/>
        </p:nvSpPr>
        <p:spPr>
          <a:xfrm>
            <a:off x="4724764" y="2350403"/>
            <a:ext cx="26209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4000"/>
              <a:buFont typeface="Arial"/>
              <a:buNone/>
            </a:pPr>
            <a:r>
              <a:rPr b="1" i="0" lang="zh-TW" sz="4000" u="none" cap="none" strike="noStrike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Theme 06</a:t>
            </a:r>
            <a:r>
              <a:rPr b="1" i="0" lang="zh-TW" sz="4000" u="none" cap="none" strike="noStrike">
                <a:solidFill>
                  <a:srgbClr val="222A3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endParaRPr b="1" i="0" sz="4000" u="none" cap="none" strike="noStrike">
              <a:solidFill>
                <a:srgbClr val="222A3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92" name="Google Shape;392;p27"/>
          <p:cNvPicPr preferRelativeResize="0"/>
          <p:nvPr/>
        </p:nvPicPr>
        <p:blipFill rotWithShape="1">
          <a:blip r:embed="rId4">
            <a:alphaModFix/>
          </a:blip>
          <a:srcRect b="25366" l="3815" r="42088" t="35494"/>
          <a:stretch/>
        </p:blipFill>
        <p:spPr>
          <a:xfrm>
            <a:off x="3702510" y="3428999"/>
            <a:ext cx="4786980" cy="751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800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8"/>
          <p:cNvSpPr txBox="1"/>
          <p:nvPr/>
        </p:nvSpPr>
        <p:spPr>
          <a:xfrm>
            <a:off x="1091722" y="279843"/>
            <a:ext cx="172354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考驗</a:t>
            </a:r>
            <a:endParaRPr sz="60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99" name="Google Shape;399;p28"/>
          <p:cNvSpPr/>
          <p:nvPr/>
        </p:nvSpPr>
        <p:spPr>
          <a:xfrm>
            <a:off x="514656" y="721709"/>
            <a:ext cx="331076" cy="331076"/>
          </a:xfrm>
          <a:prstGeom prst="ellipse">
            <a:avLst/>
          </a:prstGeom>
          <a:solidFill>
            <a:srgbClr val="D7CAA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0" name="Google Shape;40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24560" y="6411310"/>
            <a:ext cx="13116560" cy="713637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8"/>
          <p:cNvSpPr/>
          <p:nvPr/>
        </p:nvSpPr>
        <p:spPr>
          <a:xfrm>
            <a:off x="1" y="805069"/>
            <a:ext cx="12192000" cy="5773087"/>
          </a:xfrm>
          <a:prstGeom prst="horizontalScroll">
            <a:avLst>
              <a:gd fmla="val 10429" name="adj"/>
            </a:avLst>
          </a:prstGeom>
          <a:solidFill>
            <a:schemeClr val="lt1"/>
          </a:solidFill>
          <a:ln cap="flat" cmpd="sng" w="12700">
            <a:solidFill>
              <a:srgbClr val="EAEFC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28"/>
          <p:cNvSpPr txBox="1"/>
          <p:nvPr/>
        </p:nvSpPr>
        <p:spPr>
          <a:xfrm>
            <a:off x="845732" y="1990280"/>
            <a:ext cx="11799324" cy="4739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1.老師給予的任務</a:t>
            </a:r>
            <a:r>
              <a:rPr lang="zh-TW" sz="32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（小論文、成果發表）</a:t>
            </a:r>
            <a:endParaRPr sz="32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2.對自己的期許</a:t>
            </a:r>
            <a:r>
              <a:rPr lang="zh-TW" sz="32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（在自己擅長且喜愛的領域有所成績）</a:t>
            </a:r>
            <a:endParaRPr sz="32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DFKai-SB"/>
              <a:buNone/>
            </a:pPr>
            <a:r>
              <a:rPr lang="zh-TW" sz="44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3.懶惰與拖延</a:t>
            </a:r>
            <a:r>
              <a:rPr b="0" i="0" lang="zh-TW" sz="3200" u="none" cap="none" strike="noStrike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（事情越多，不想開始的情況越嚴重）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DFKai-SB"/>
              <a:buNone/>
            </a:pPr>
            <a:r>
              <a:rPr lang="zh-TW" sz="44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4.時間管理</a:t>
            </a:r>
            <a:r>
              <a:rPr b="0" i="0" lang="zh-TW" sz="3200" u="none" cap="none" strike="noStrike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（課業、興趣與身心無法得到平衡）</a:t>
            </a:r>
            <a:endParaRPr b="0" i="0" sz="4400" u="none" cap="none" strike="noStrike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p:transition spd="slow" p14:dur="1500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29"/>
          <p:cNvPicPr preferRelativeResize="0"/>
          <p:nvPr/>
        </p:nvPicPr>
        <p:blipFill rotWithShape="1">
          <a:blip r:embed="rId3">
            <a:alphaModFix/>
          </a:blip>
          <a:srcRect b="41223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9"/>
          <p:cNvSpPr txBox="1"/>
          <p:nvPr/>
        </p:nvSpPr>
        <p:spPr>
          <a:xfrm>
            <a:off x="324211" y="639837"/>
            <a:ext cx="10617834" cy="5447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1F3864"/>
                </a:solidFill>
                <a:latin typeface="DFKai-SB"/>
                <a:ea typeface="DFKai-SB"/>
                <a:cs typeface="DFKai-SB"/>
                <a:sym typeface="DFKai-SB"/>
              </a:rPr>
              <a:t>1.跳脫舒適圈</a:t>
            </a:r>
            <a:endParaRPr sz="3200">
              <a:solidFill>
                <a:srgbClr val="1F3864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5A84A0"/>
                </a:solidFill>
                <a:latin typeface="DFKai-SB"/>
                <a:ea typeface="DFKai-SB"/>
                <a:cs typeface="DFKai-SB"/>
                <a:sym typeface="DFKai-SB"/>
              </a:rPr>
              <a:t>透過自我對話，幫助了我釐清思緒，加上師長的</a:t>
            </a:r>
            <a:endParaRPr sz="2800">
              <a:solidFill>
                <a:srgbClr val="5A84A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5A84A0"/>
                </a:solidFill>
                <a:latin typeface="DFKai-SB"/>
                <a:ea typeface="DFKai-SB"/>
                <a:cs typeface="DFKai-SB"/>
                <a:sym typeface="DFKai-SB"/>
              </a:rPr>
              <a:t>推波助瀾，讓我有勇氣面對挑戰、一次次地突破自己！</a:t>
            </a:r>
            <a:endParaRPr sz="2800">
              <a:solidFill>
                <a:srgbClr val="5A84A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6288CC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1F3864"/>
                </a:solidFill>
                <a:latin typeface="DFKai-SB"/>
                <a:ea typeface="DFKai-SB"/>
                <a:cs typeface="DFKai-SB"/>
                <a:sym typeface="DFKai-SB"/>
              </a:rPr>
              <a:t>2.為聽眾換位思考</a:t>
            </a:r>
            <a:endParaRPr sz="3200">
              <a:solidFill>
                <a:srgbClr val="1F3864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5A84A0"/>
                </a:solidFill>
                <a:latin typeface="DFKai-SB"/>
                <a:ea typeface="DFKai-SB"/>
                <a:cs typeface="DFKai-SB"/>
                <a:sym typeface="DFKai-SB"/>
              </a:rPr>
              <a:t>身為內向者的我，從原先的自我吸收知識進階到</a:t>
            </a:r>
            <a:endParaRPr sz="2800">
              <a:solidFill>
                <a:srgbClr val="5A84A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5A84A0"/>
                </a:solidFill>
                <a:latin typeface="DFKai-SB"/>
                <a:ea typeface="DFKai-SB"/>
                <a:cs typeface="DFKai-SB"/>
                <a:sym typeface="DFKai-SB"/>
              </a:rPr>
              <a:t>向一群人分享我的所學與經驗，是項巨大考驗，</a:t>
            </a:r>
            <a:endParaRPr sz="2800">
              <a:solidFill>
                <a:srgbClr val="5A84A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5A84A0"/>
                </a:solidFill>
                <a:latin typeface="DFKai-SB"/>
                <a:ea typeface="DFKai-SB"/>
                <a:cs typeface="DFKai-SB"/>
                <a:sym typeface="DFKai-SB"/>
              </a:rPr>
              <a:t>透過反覆的演練及修正，讓聽眾有最佳的感受。</a:t>
            </a:r>
            <a:endParaRPr sz="2800">
              <a:solidFill>
                <a:srgbClr val="5A84A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5A84A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1F3864"/>
                </a:solidFill>
                <a:latin typeface="DFKai-SB"/>
                <a:ea typeface="DFKai-SB"/>
                <a:cs typeface="DFKai-SB"/>
                <a:sym typeface="DFKai-SB"/>
              </a:rPr>
              <a:t>3. 減少自我批判，接納真正的自己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5A84A0"/>
                </a:solidFill>
                <a:latin typeface="DFKai-SB"/>
                <a:ea typeface="DFKai-SB"/>
                <a:cs typeface="DFKai-SB"/>
                <a:sym typeface="DFKai-SB"/>
              </a:rPr>
              <a:t>藉由自主學習，我有了更多的自我覺察，也讓我更認識</a:t>
            </a:r>
            <a:endParaRPr sz="2800">
              <a:solidFill>
                <a:srgbClr val="5A84A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5A84A0"/>
                </a:solidFill>
                <a:latin typeface="DFKai-SB"/>
                <a:ea typeface="DFKai-SB"/>
                <a:cs typeface="DFKai-SB"/>
                <a:sym typeface="DFKai-SB"/>
              </a:rPr>
              <a:t>內在的自己，並接納獨一無二的“我”。</a:t>
            </a:r>
            <a:endParaRPr sz="2800">
              <a:solidFill>
                <a:srgbClr val="5A84A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410" name="Google Shape;41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58946" y="-448566"/>
            <a:ext cx="3858031" cy="7409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42045" y="231369"/>
            <a:ext cx="1072989" cy="6395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23925" y="639837"/>
            <a:ext cx="1018120" cy="5578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"/>
          <p:cNvSpPr/>
          <p:nvPr/>
        </p:nvSpPr>
        <p:spPr>
          <a:xfrm>
            <a:off x="2741136" y="1293920"/>
            <a:ext cx="6542842" cy="4270159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2893536" y="1446320"/>
            <a:ext cx="6239832" cy="3976285"/>
          </a:xfrm>
          <a:prstGeom prst="ellipse">
            <a:avLst/>
          </a:prstGeom>
          <a:noFill/>
          <a:ln cap="flat" cmpd="sng" w="41275">
            <a:solidFill>
              <a:srgbClr val="3A616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4724764" y="2174207"/>
            <a:ext cx="257558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4000"/>
              <a:buFont typeface="Arial"/>
              <a:buNone/>
            </a:pPr>
            <a:r>
              <a:rPr b="1" i="0" lang="zh-TW" sz="4000" u="none" cap="none" strike="noStrike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Theme 01</a:t>
            </a:r>
            <a:r>
              <a:rPr b="1" i="0" lang="zh-TW" sz="4000" u="none" cap="none" strike="noStrike">
                <a:solidFill>
                  <a:srgbClr val="222A3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endParaRPr b="1" i="0" sz="4000" u="none" cap="none" strike="noStrike">
              <a:solidFill>
                <a:srgbClr val="222A3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36" name="Google Shape;136;p3"/>
          <p:cNvPicPr preferRelativeResize="0"/>
          <p:nvPr/>
        </p:nvPicPr>
        <p:blipFill rotWithShape="1">
          <a:blip r:embed="rId4">
            <a:alphaModFix/>
          </a:blip>
          <a:srcRect b="22431" l="3791" r="29487" t="30085"/>
          <a:stretch/>
        </p:blipFill>
        <p:spPr>
          <a:xfrm>
            <a:off x="3782671" y="3428999"/>
            <a:ext cx="4626657" cy="714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800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id="418" name="Google Shape;418;p30"/>
          <p:cNvSpPr/>
          <p:nvPr/>
        </p:nvSpPr>
        <p:spPr>
          <a:xfrm>
            <a:off x="3382653" y="2111077"/>
            <a:ext cx="2471905" cy="2471905"/>
          </a:xfrm>
          <a:custGeom>
            <a:rect b="b" l="l" r="r" t="t"/>
            <a:pathLst>
              <a:path extrusionOk="0" h="1310640" w="1310640">
                <a:moveTo>
                  <a:pt x="655320" y="365268"/>
                </a:moveTo>
                <a:cubicBezTo>
                  <a:pt x="495129" y="365268"/>
                  <a:pt x="365268" y="495129"/>
                  <a:pt x="365268" y="655320"/>
                </a:cubicBezTo>
                <a:cubicBezTo>
                  <a:pt x="365268" y="815511"/>
                  <a:pt x="495129" y="945372"/>
                  <a:pt x="655320" y="945372"/>
                </a:cubicBezTo>
                <a:cubicBezTo>
                  <a:pt x="815511" y="945372"/>
                  <a:pt x="945372" y="815511"/>
                  <a:pt x="945372" y="655320"/>
                </a:cubicBezTo>
                <a:cubicBezTo>
                  <a:pt x="945372" y="495129"/>
                  <a:pt x="815511" y="365268"/>
                  <a:pt x="655320" y="365268"/>
                </a:cubicBezTo>
                <a:close/>
                <a:moveTo>
                  <a:pt x="655320" y="0"/>
                </a:moveTo>
                <a:cubicBezTo>
                  <a:pt x="1017243" y="0"/>
                  <a:pt x="1310640" y="293397"/>
                  <a:pt x="1310640" y="655320"/>
                </a:cubicBezTo>
                <a:cubicBezTo>
                  <a:pt x="1310640" y="1017243"/>
                  <a:pt x="1017243" y="1310640"/>
                  <a:pt x="655320" y="1310640"/>
                </a:cubicBezTo>
                <a:cubicBezTo>
                  <a:pt x="293397" y="1310640"/>
                  <a:pt x="0" y="1017243"/>
                  <a:pt x="0" y="655320"/>
                </a:cubicBezTo>
                <a:cubicBezTo>
                  <a:pt x="0" y="293397"/>
                  <a:pt x="293397" y="0"/>
                  <a:pt x="655320" y="0"/>
                </a:cubicBezTo>
                <a:close/>
              </a:path>
            </a:pathLst>
          </a:custGeom>
          <a:solidFill>
            <a:schemeClr val="accent1">
              <a:alpha val="1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" id="419" name="Google Shape;41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610" y="1406150"/>
            <a:ext cx="6736028" cy="3794616"/>
          </a:xfrm>
          <a:prstGeom prst="rect">
            <a:avLst/>
          </a:prstGeom>
          <a:noFill/>
          <a:ln>
            <a:noFill/>
          </a:ln>
          <a:effectLst>
            <a:outerShdw blurRad="1270000" sx="75000" rotWithShape="0" algn="t" dir="5400000" dist="1270000" sy="75000">
              <a:srgbClr val="7F7F7F">
                <a:alpha val="40000"/>
              </a:srgbClr>
            </a:outerShdw>
          </a:effectLst>
        </p:spPr>
      </p:pic>
      <p:pic>
        <p:nvPicPr>
          <p:cNvPr id="420" name="Google Shape;420;p30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8875" y="1713873"/>
            <a:ext cx="4909498" cy="308453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21" name="Google Shape;421;p30"/>
          <p:cNvPicPr preferRelativeResize="0"/>
          <p:nvPr/>
        </p:nvPicPr>
        <p:blipFill rotWithShape="1">
          <a:blip r:embed="rId5">
            <a:alphaModFix/>
          </a:blip>
          <a:srcRect b="30748" l="0" r="1111" t="46945"/>
          <a:stretch/>
        </p:blipFill>
        <p:spPr>
          <a:xfrm>
            <a:off x="7854973" y="4505289"/>
            <a:ext cx="2625566" cy="586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68373" y="4097879"/>
            <a:ext cx="1113221" cy="1202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480539" y="4482604"/>
            <a:ext cx="573157" cy="573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45654" y="4048183"/>
            <a:ext cx="1116838" cy="1202279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0"/>
          <p:cNvSpPr txBox="1"/>
          <p:nvPr/>
        </p:nvSpPr>
        <p:spPr>
          <a:xfrm>
            <a:off x="6930567" y="1640390"/>
            <a:ext cx="4474378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Listening！</a:t>
            </a:r>
            <a:endParaRPr/>
          </a:p>
        </p:txBody>
      </p:sp>
    </p:spTree>
  </p:cSld>
  <p:clrMapOvr>
    <a:masterClrMapping/>
  </p:clrMapOvr>
  <p:transition advClick="0"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"/>
          <p:cNvSpPr/>
          <p:nvPr/>
        </p:nvSpPr>
        <p:spPr>
          <a:xfrm>
            <a:off x="443536" y="1637974"/>
            <a:ext cx="4016099" cy="4488024"/>
          </a:xfrm>
          <a:prstGeom prst="rect">
            <a:avLst/>
          </a:prstGeom>
          <a:solidFill>
            <a:srgbClr val="3A61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"/>
          <p:cNvSpPr txBox="1"/>
          <p:nvPr/>
        </p:nvSpPr>
        <p:spPr>
          <a:xfrm>
            <a:off x="1040922" y="329509"/>
            <a:ext cx="172354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動機</a:t>
            </a:r>
            <a:endParaRPr sz="60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44" name="Google Shape;144;p4"/>
          <p:cNvSpPr/>
          <p:nvPr/>
        </p:nvSpPr>
        <p:spPr>
          <a:xfrm>
            <a:off x="443536" y="671802"/>
            <a:ext cx="331076" cy="331076"/>
          </a:xfrm>
          <a:prstGeom prst="ellipse">
            <a:avLst/>
          </a:prstGeom>
          <a:solidFill>
            <a:srgbClr val="222A3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6741" y="1978054"/>
            <a:ext cx="3955460" cy="4205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88980" y="333688"/>
            <a:ext cx="1001480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4"/>
          <p:cNvSpPr/>
          <p:nvPr/>
        </p:nvSpPr>
        <p:spPr>
          <a:xfrm>
            <a:off x="4755754" y="1341800"/>
            <a:ext cx="7134706" cy="4863022"/>
          </a:xfrm>
          <a:prstGeom prst="horizontalScroll">
            <a:avLst>
              <a:gd fmla="val 5584" name="adj"/>
            </a:avLst>
          </a:prstGeom>
          <a:noFill/>
          <a:ln cap="flat" cmpd="sng" w="9525">
            <a:solidFill>
              <a:srgbClr val="404F6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5085406" y="1818861"/>
            <a:ext cx="6939817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起初：幼兒園階段發現自己是個內向    </a:t>
            </a:r>
            <a:endParaRPr sz="3200">
              <a:solidFill>
                <a:srgbClr val="2A421A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      害羞的小孩。</a:t>
            </a:r>
            <a:endParaRPr sz="3200">
              <a:solidFill>
                <a:srgbClr val="2A421A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過程：國中第一次接觸到心理學，</a:t>
            </a:r>
            <a:endParaRPr sz="3200">
              <a:solidFill>
                <a:srgbClr val="2A421A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      產生了濃厚興趣，高一多元選 </a:t>
            </a:r>
            <a:endParaRPr sz="3200">
              <a:solidFill>
                <a:srgbClr val="2A421A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      修真正踏入心理學這門領域。</a:t>
            </a:r>
            <a:endParaRPr sz="3200">
              <a:solidFill>
                <a:srgbClr val="2A421A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現在：高二</a:t>
            </a:r>
            <a:r>
              <a:rPr lang="zh-TW" sz="3200">
                <a:solidFill>
                  <a:srgbClr val="2A421A"/>
                </a:solidFill>
                <a:highlight>
                  <a:srgbClr val="FFFF00"/>
                </a:highlight>
                <a:latin typeface="DFKai-SB"/>
                <a:ea typeface="DFKai-SB"/>
                <a:cs typeface="DFKai-SB"/>
                <a:sym typeface="DFKai-SB"/>
              </a:rPr>
              <a:t>自主學習</a:t>
            </a:r>
            <a:r>
              <a:rPr lang="zh-TW" sz="3200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，想從自身</a:t>
            </a:r>
            <a:endParaRPr sz="3200">
              <a:solidFill>
                <a:srgbClr val="2A421A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     『內向』性格深入探討。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未來：大學以心理相關科系為目標。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0C0C0C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p:transition spd="slow">
    <p:wipe dir="l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/>
          <p:nvPr/>
        </p:nvSpPr>
        <p:spPr>
          <a:xfrm>
            <a:off x="835572" y="310273"/>
            <a:ext cx="403187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目標及策略</a:t>
            </a:r>
            <a:endParaRPr sz="60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504496" y="652566"/>
            <a:ext cx="331076" cy="331076"/>
          </a:xfrm>
          <a:prstGeom prst="ellipse">
            <a:avLst/>
          </a:prstGeom>
          <a:solidFill>
            <a:srgbClr val="222A3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5"/>
          <p:cNvSpPr txBox="1"/>
          <p:nvPr/>
        </p:nvSpPr>
        <p:spPr>
          <a:xfrm>
            <a:off x="626635" y="1664598"/>
            <a:ext cx="5696772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3F3F3F"/>
                </a:solidFill>
                <a:latin typeface="DFKai-SB"/>
                <a:ea typeface="DFKai-SB"/>
                <a:cs typeface="DFKai-SB"/>
                <a:sym typeface="DFKai-SB"/>
              </a:rPr>
              <a:t>目標：</a:t>
            </a:r>
            <a:endParaRPr sz="4000">
              <a:solidFill>
                <a:srgbClr val="3F3F3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1.更認識自己的性格</a:t>
            </a:r>
            <a:endParaRPr sz="3200">
              <a:solidFill>
                <a:srgbClr val="2A421A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2.學習到更多心理學知識</a:t>
            </a:r>
            <a:endParaRPr sz="3200">
              <a:solidFill>
                <a:srgbClr val="2A421A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3.大學以心理相關科系為目標</a:t>
            </a:r>
            <a:endParaRPr sz="3200">
              <a:solidFill>
                <a:srgbClr val="2A421A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A421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5"/>
          <p:cNvSpPr txBox="1"/>
          <p:nvPr/>
        </p:nvSpPr>
        <p:spPr>
          <a:xfrm>
            <a:off x="626635" y="3988014"/>
            <a:ext cx="7887445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3F3F3F"/>
                </a:solidFill>
                <a:latin typeface="DFKai-SB"/>
                <a:ea typeface="DFKai-SB"/>
                <a:cs typeface="DFKai-SB"/>
                <a:sym typeface="DFKai-SB"/>
              </a:rPr>
              <a:t>策略：</a:t>
            </a:r>
            <a:endParaRPr sz="4000">
              <a:solidFill>
                <a:srgbClr val="3F3F3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1.</a:t>
            </a:r>
            <a:r>
              <a:rPr lang="zh-TW" sz="3200">
                <a:solidFill>
                  <a:srgbClr val="2A421A"/>
                </a:solidFill>
                <a:highlight>
                  <a:srgbClr val="FFFF00"/>
                </a:highlight>
                <a:latin typeface="DFKai-SB"/>
                <a:ea typeface="DFKai-SB"/>
                <a:cs typeface="DFKai-SB"/>
                <a:sym typeface="DFKai-SB"/>
              </a:rPr>
              <a:t>借閱相關書籍</a:t>
            </a:r>
            <a:endParaRPr sz="3200">
              <a:solidFill>
                <a:srgbClr val="2A421A"/>
              </a:solidFill>
              <a:highlight>
                <a:srgbClr val="FFFF00"/>
              </a:highlight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2.閱讀內容記下重點摘要</a:t>
            </a:r>
            <a:endParaRPr sz="3200">
              <a:solidFill>
                <a:srgbClr val="2A421A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3.善用網路資源找尋不會的專有名詞</a:t>
            </a:r>
            <a:endParaRPr sz="3200">
              <a:solidFill>
                <a:srgbClr val="3F3F3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24474" y="1744491"/>
            <a:ext cx="4017612" cy="4487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1521" y="1433468"/>
            <a:ext cx="4111416" cy="4286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"/>
          <p:cNvSpPr txBox="1"/>
          <p:nvPr/>
        </p:nvSpPr>
        <p:spPr>
          <a:xfrm>
            <a:off x="1051082" y="130801"/>
            <a:ext cx="326243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閱讀書籍</a:t>
            </a:r>
            <a:endParaRPr sz="60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66" name="Google Shape;166;p6"/>
          <p:cNvSpPr/>
          <p:nvPr/>
        </p:nvSpPr>
        <p:spPr>
          <a:xfrm>
            <a:off x="500308" y="473094"/>
            <a:ext cx="331076" cy="331076"/>
          </a:xfrm>
          <a:prstGeom prst="ellipse">
            <a:avLst/>
          </a:prstGeom>
          <a:solidFill>
            <a:srgbClr val="222A3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496" y="1369678"/>
            <a:ext cx="1964384" cy="2618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46749" y="1369678"/>
            <a:ext cx="1964384" cy="2618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89002" y="1369678"/>
            <a:ext cx="1964384" cy="2618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4496" y="4108611"/>
            <a:ext cx="1964384" cy="2618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46749" y="4108611"/>
            <a:ext cx="1964384" cy="2618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89002" y="4108611"/>
            <a:ext cx="1964384" cy="2618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80870" y="1369678"/>
            <a:ext cx="3404238" cy="5357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7"/>
          <p:cNvSpPr/>
          <p:nvPr/>
        </p:nvSpPr>
        <p:spPr>
          <a:xfrm>
            <a:off x="2741136" y="1293920"/>
            <a:ext cx="6542842" cy="4270159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2893536" y="1446320"/>
            <a:ext cx="6239832" cy="3976285"/>
          </a:xfrm>
          <a:prstGeom prst="ellipse">
            <a:avLst/>
          </a:prstGeom>
          <a:noFill/>
          <a:ln cap="flat" cmpd="sng" w="41275">
            <a:solidFill>
              <a:srgbClr val="3A616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7"/>
          <p:cNvSpPr txBox="1"/>
          <p:nvPr/>
        </p:nvSpPr>
        <p:spPr>
          <a:xfrm>
            <a:off x="4770302" y="2127162"/>
            <a:ext cx="265139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4000"/>
              <a:buFont typeface="Arial"/>
              <a:buNone/>
            </a:pPr>
            <a:r>
              <a:rPr b="1" i="0" lang="zh-TW" sz="4000" u="none" cap="none" strike="noStrike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Theme 02</a:t>
            </a:r>
            <a:r>
              <a:rPr b="1" i="0" lang="zh-TW" sz="4000" u="none" cap="none" strike="noStrike">
                <a:solidFill>
                  <a:srgbClr val="222A35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endParaRPr b="1" i="0" sz="4000" u="none" cap="none" strike="noStrike">
              <a:solidFill>
                <a:srgbClr val="222A35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82" name="Google Shape;182;p7"/>
          <p:cNvPicPr preferRelativeResize="0"/>
          <p:nvPr/>
        </p:nvPicPr>
        <p:blipFill rotWithShape="1">
          <a:blip r:embed="rId4">
            <a:alphaModFix/>
          </a:blip>
          <a:srcRect b="15907" l="2674" r="39304" t="20660"/>
          <a:stretch/>
        </p:blipFill>
        <p:spPr>
          <a:xfrm>
            <a:off x="4084320" y="3428999"/>
            <a:ext cx="4023360" cy="95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800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"/>
          <p:cNvSpPr/>
          <p:nvPr/>
        </p:nvSpPr>
        <p:spPr>
          <a:xfrm>
            <a:off x="1040922" y="1650874"/>
            <a:ext cx="4016099" cy="4488024"/>
          </a:xfrm>
          <a:prstGeom prst="rect">
            <a:avLst/>
          </a:prstGeom>
          <a:solidFill>
            <a:srgbClr val="3A61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8"/>
          <p:cNvSpPr txBox="1"/>
          <p:nvPr/>
        </p:nvSpPr>
        <p:spPr>
          <a:xfrm>
            <a:off x="1040922" y="329509"/>
            <a:ext cx="172354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昇華</a:t>
            </a:r>
            <a:endParaRPr sz="60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90" name="Google Shape;190;p8"/>
          <p:cNvSpPr/>
          <p:nvPr/>
        </p:nvSpPr>
        <p:spPr>
          <a:xfrm>
            <a:off x="443536" y="671802"/>
            <a:ext cx="331076" cy="331076"/>
          </a:xfrm>
          <a:prstGeom prst="ellipse">
            <a:avLst/>
          </a:prstGeom>
          <a:solidFill>
            <a:srgbClr val="222A3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6565" y="2040947"/>
            <a:ext cx="4220755" cy="448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88980" y="333688"/>
            <a:ext cx="1001480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8"/>
          <p:cNvSpPr txBox="1"/>
          <p:nvPr/>
        </p:nvSpPr>
        <p:spPr>
          <a:xfrm>
            <a:off x="5881000" y="1632725"/>
            <a:ext cx="6009600" cy="45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355321"/>
                </a:solidFill>
                <a:latin typeface="DFKai-SB"/>
                <a:ea typeface="DFKai-SB"/>
                <a:cs typeface="DFKai-SB"/>
                <a:sym typeface="DFKai-SB"/>
              </a:rPr>
              <a:t>從單向的性格探索到更深入的自我對話，並與自身的興趣</a:t>
            </a:r>
            <a:endParaRPr sz="4800">
              <a:solidFill>
                <a:srgbClr val="35532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355321"/>
                </a:solidFill>
                <a:latin typeface="DFKai-SB"/>
                <a:ea typeface="DFKai-SB"/>
                <a:cs typeface="DFKai-SB"/>
                <a:sym typeface="DFKai-SB"/>
              </a:rPr>
              <a:t>—書法做結合，</a:t>
            </a:r>
            <a:endParaRPr sz="4800">
              <a:solidFill>
                <a:srgbClr val="35532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355321"/>
                </a:solidFill>
                <a:latin typeface="DFKai-SB"/>
                <a:ea typeface="DFKai-SB"/>
                <a:cs typeface="DFKai-SB"/>
                <a:sym typeface="DFKai-SB"/>
              </a:rPr>
              <a:t>讓自己的心理更平靜，達到專注與靜心。</a:t>
            </a:r>
            <a:endParaRPr sz="4800">
              <a:solidFill>
                <a:srgbClr val="35532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p:transition spd="slow" p14:dur="15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"/>
          <p:cNvSpPr txBox="1"/>
          <p:nvPr/>
        </p:nvSpPr>
        <p:spPr>
          <a:xfrm>
            <a:off x="835572" y="310273"/>
            <a:ext cx="172354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solidFill>
                  <a:srgbClr val="595959"/>
                </a:solidFill>
                <a:latin typeface="DFKai-SB"/>
                <a:ea typeface="DFKai-SB"/>
                <a:cs typeface="DFKai-SB"/>
                <a:sym typeface="DFKai-SB"/>
              </a:rPr>
              <a:t>目標</a:t>
            </a:r>
            <a:endParaRPr sz="6000">
              <a:solidFill>
                <a:srgbClr val="595959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00" name="Google Shape;200;p9"/>
          <p:cNvSpPr/>
          <p:nvPr/>
        </p:nvSpPr>
        <p:spPr>
          <a:xfrm>
            <a:off x="504496" y="652566"/>
            <a:ext cx="331076" cy="331076"/>
          </a:xfrm>
          <a:prstGeom prst="ellipse">
            <a:avLst/>
          </a:prstGeom>
          <a:solidFill>
            <a:srgbClr val="222A3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9"/>
          <p:cNvSpPr txBox="1"/>
          <p:nvPr/>
        </p:nvSpPr>
        <p:spPr>
          <a:xfrm>
            <a:off x="504496" y="1921053"/>
            <a:ext cx="7012558" cy="3600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3F3F3F"/>
                </a:solidFill>
                <a:latin typeface="DFKai-SB"/>
                <a:ea typeface="DFKai-SB"/>
                <a:cs typeface="DFKai-SB"/>
                <a:sym typeface="DFKai-SB"/>
              </a:rPr>
              <a:t>對自己的期許：</a:t>
            </a:r>
            <a:endParaRPr sz="4000">
              <a:solidFill>
                <a:srgbClr val="3F3F3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3F3F3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1.從每次的</a:t>
            </a:r>
            <a:r>
              <a:rPr lang="zh-TW" sz="3200">
                <a:solidFill>
                  <a:srgbClr val="2A421A"/>
                </a:solidFill>
                <a:highlight>
                  <a:srgbClr val="FFFF00"/>
                </a:highlight>
                <a:latin typeface="DFKai-SB"/>
                <a:ea typeface="DFKai-SB"/>
                <a:cs typeface="DFKai-SB"/>
                <a:sym typeface="DFKai-SB"/>
              </a:rPr>
              <a:t>自我對話</a:t>
            </a:r>
            <a:r>
              <a:rPr lang="zh-TW" sz="3200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中更認識自己</a:t>
            </a:r>
            <a:endParaRPr sz="3200">
              <a:solidFill>
                <a:srgbClr val="2A421A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2A421A"/>
                </a:solidFill>
                <a:latin typeface="DFKai-SB"/>
                <a:ea typeface="DFKai-SB"/>
                <a:cs typeface="DFKai-SB"/>
                <a:sym typeface="DFKai-SB"/>
              </a:rPr>
              <a:t>2.找出讓自己卡關的事</a:t>
            </a:r>
            <a:endParaRPr sz="3200">
              <a:solidFill>
                <a:srgbClr val="2A421A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3F3F3F"/>
                </a:solidFill>
                <a:latin typeface="DFKai-SB"/>
                <a:ea typeface="DFKai-SB"/>
                <a:cs typeface="DFKai-SB"/>
                <a:sym typeface="DFKai-SB"/>
              </a:rPr>
              <a:t>3.精進自己的書法技巧</a:t>
            </a:r>
            <a:endParaRPr sz="3200">
              <a:solidFill>
                <a:srgbClr val="3F3F3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3F3F3F"/>
                </a:solidFill>
                <a:latin typeface="DFKai-SB"/>
                <a:ea typeface="DFKai-SB"/>
                <a:cs typeface="DFKai-SB"/>
                <a:sym typeface="DFKai-SB"/>
              </a:rPr>
              <a:t>4.讓自己持續</a:t>
            </a:r>
            <a:r>
              <a:rPr lang="zh-TW" sz="3200">
                <a:solidFill>
                  <a:srgbClr val="3F3F3F"/>
                </a:solidFill>
                <a:highlight>
                  <a:srgbClr val="FFFF00"/>
                </a:highlight>
                <a:latin typeface="DFKai-SB"/>
                <a:ea typeface="DFKai-SB"/>
                <a:cs typeface="DFKai-SB"/>
                <a:sym typeface="DFKai-SB"/>
              </a:rPr>
              <a:t>心流</a:t>
            </a:r>
            <a:r>
              <a:rPr lang="zh-TW" sz="3200">
                <a:solidFill>
                  <a:srgbClr val="3F3F3F"/>
                </a:solidFill>
                <a:latin typeface="DFKai-SB"/>
                <a:ea typeface="DFKai-SB"/>
                <a:cs typeface="DFKai-SB"/>
                <a:sym typeface="DFKai-SB"/>
              </a:rPr>
              <a:t>狀態</a:t>
            </a:r>
            <a:endParaRPr sz="3200">
              <a:solidFill>
                <a:srgbClr val="3F3F3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3F3F3F"/>
                </a:solidFill>
                <a:latin typeface="DFKai-SB"/>
                <a:ea typeface="DFKai-SB"/>
                <a:cs typeface="DFKai-SB"/>
                <a:sym typeface="DFKai-SB"/>
              </a:rPr>
              <a:t>5.讓習慣成自然，融入於生活之中</a:t>
            </a:r>
            <a:endParaRPr sz="3200">
              <a:solidFill>
                <a:srgbClr val="3F3F3F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02" name="Google Shape;20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1433" y="2063293"/>
            <a:ext cx="4017612" cy="430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78321" y="1779589"/>
            <a:ext cx="4612639" cy="4307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2019-06-11T09:29:47Z</dcterms:created>
  <dc:creator>优品PPT</dc:creator>
</cp:coreProperties>
</file>