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王漢宗特黑體" panose="02020500000000000000" charset="-120"/>
      <p:regular r:id="rId13"/>
    </p:embeddedFont>
    <p:embeddedFont>
      <p:font typeface="思源宋体 Bold" panose="02020500000000000000" charset="-12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oppins Semi-Bold" panose="0202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66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1216" y="4837648"/>
            <a:ext cx="11061882" cy="5789347"/>
            <a:chOff x="0" y="0"/>
            <a:chExt cx="2913418" cy="1524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3418" cy="1524766"/>
            </a:xfrm>
            <a:custGeom>
              <a:avLst/>
              <a:gdLst/>
              <a:ahLst/>
              <a:cxnLst/>
              <a:rect l="l" t="t" r="r" b="b"/>
              <a:pathLst>
                <a:path w="2913418" h="1524766">
                  <a:moveTo>
                    <a:pt x="27995" y="0"/>
                  </a:moveTo>
                  <a:lnTo>
                    <a:pt x="2885423" y="0"/>
                  </a:lnTo>
                  <a:cubicBezTo>
                    <a:pt x="2892847" y="0"/>
                    <a:pt x="2899968" y="2949"/>
                    <a:pt x="2905218" y="8200"/>
                  </a:cubicBezTo>
                  <a:cubicBezTo>
                    <a:pt x="2910468" y="13450"/>
                    <a:pt x="2913418" y="20570"/>
                    <a:pt x="2913418" y="27995"/>
                  </a:cubicBezTo>
                  <a:lnTo>
                    <a:pt x="2913418" y="1496772"/>
                  </a:lnTo>
                  <a:cubicBezTo>
                    <a:pt x="2913418" y="1504196"/>
                    <a:pt x="2910468" y="1511317"/>
                    <a:pt x="2905218" y="1516567"/>
                  </a:cubicBezTo>
                  <a:cubicBezTo>
                    <a:pt x="2899968" y="1521817"/>
                    <a:pt x="2892847" y="1524766"/>
                    <a:pt x="2885423" y="1524766"/>
                  </a:cubicBezTo>
                  <a:lnTo>
                    <a:pt x="27995" y="1524766"/>
                  </a:lnTo>
                  <a:cubicBezTo>
                    <a:pt x="20570" y="1524766"/>
                    <a:pt x="13450" y="1521817"/>
                    <a:pt x="8200" y="1516567"/>
                  </a:cubicBezTo>
                  <a:cubicBezTo>
                    <a:pt x="2949" y="1511317"/>
                    <a:pt x="0" y="1504196"/>
                    <a:pt x="0" y="1496772"/>
                  </a:cubicBezTo>
                  <a:lnTo>
                    <a:pt x="0" y="27995"/>
                  </a:lnTo>
                  <a:cubicBezTo>
                    <a:pt x="0" y="20570"/>
                    <a:pt x="2949" y="13450"/>
                    <a:pt x="8200" y="8200"/>
                  </a:cubicBezTo>
                  <a:cubicBezTo>
                    <a:pt x="13450" y="2949"/>
                    <a:pt x="20570" y="0"/>
                    <a:pt x="27995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13418" cy="1581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202505"/>
            <a:ext cx="4733046" cy="2797899"/>
            <a:chOff x="0" y="0"/>
            <a:chExt cx="1246564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6564" cy="736895"/>
            </a:xfrm>
            <a:custGeom>
              <a:avLst/>
              <a:gdLst/>
              <a:ahLst/>
              <a:cxnLst/>
              <a:rect l="l" t="t" r="r" b="b"/>
              <a:pathLst>
                <a:path w="1246564" h="736895">
                  <a:moveTo>
                    <a:pt x="83422" y="0"/>
                  </a:moveTo>
                  <a:lnTo>
                    <a:pt x="1163142" y="0"/>
                  </a:lnTo>
                  <a:cubicBezTo>
                    <a:pt x="1185267" y="0"/>
                    <a:pt x="1206485" y="8789"/>
                    <a:pt x="1222130" y="24434"/>
                  </a:cubicBezTo>
                  <a:cubicBezTo>
                    <a:pt x="1237775" y="40078"/>
                    <a:pt x="1246564" y="61297"/>
                    <a:pt x="1246564" y="83422"/>
                  </a:cubicBezTo>
                  <a:lnTo>
                    <a:pt x="1246564" y="653474"/>
                  </a:lnTo>
                  <a:cubicBezTo>
                    <a:pt x="1246564" y="675598"/>
                    <a:pt x="1237775" y="696817"/>
                    <a:pt x="1222130" y="712462"/>
                  </a:cubicBezTo>
                  <a:cubicBezTo>
                    <a:pt x="1206485" y="728106"/>
                    <a:pt x="1185267" y="736895"/>
                    <a:pt x="1163142" y="736895"/>
                  </a:cubicBezTo>
                  <a:lnTo>
                    <a:pt x="83422" y="736895"/>
                  </a:lnTo>
                  <a:cubicBezTo>
                    <a:pt x="61297" y="736895"/>
                    <a:pt x="40078" y="728106"/>
                    <a:pt x="24434" y="712462"/>
                  </a:cubicBezTo>
                  <a:cubicBezTo>
                    <a:pt x="8789" y="696817"/>
                    <a:pt x="0" y="675598"/>
                    <a:pt x="0" y="653474"/>
                  </a:cubicBezTo>
                  <a:lnTo>
                    <a:pt x="0" y="83422"/>
                  </a:lnTo>
                  <a:cubicBezTo>
                    <a:pt x="0" y="61297"/>
                    <a:pt x="8789" y="40078"/>
                    <a:pt x="24434" y="24434"/>
                  </a:cubicBezTo>
                  <a:cubicBezTo>
                    <a:pt x="40078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46564" cy="79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6885" y="8532999"/>
            <a:ext cx="5758702" cy="3126708"/>
            <a:chOff x="0" y="0"/>
            <a:chExt cx="1516695" cy="8234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6695" cy="823495"/>
            </a:xfrm>
            <a:custGeom>
              <a:avLst/>
              <a:gdLst/>
              <a:ahLst/>
              <a:cxnLst/>
              <a:rect l="l" t="t" r="r" b="b"/>
              <a:pathLst>
                <a:path w="1516695" h="823495">
                  <a:moveTo>
                    <a:pt x="68564" y="0"/>
                  </a:moveTo>
                  <a:lnTo>
                    <a:pt x="1448131" y="0"/>
                  </a:lnTo>
                  <a:cubicBezTo>
                    <a:pt x="1466316" y="0"/>
                    <a:pt x="1483755" y="7224"/>
                    <a:pt x="1496613" y="20082"/>
                  </a:cubicBezTo>
                  <a:cubicBezTo>
                    <a:pt x="1509471" y="32940"/>
                    <a:pt x="1516695" y="50379"/>
                    <a:pt x="1516695" y="68564"/>
                  </a:cubicBezTo>
                  <a:lnTo>
                    <a:pt x="1516695" y="754931"/>
                  </a:lnTo>
                  <a:cubicBezTo>
                    <a:pt x="1516695" y="792798"/>
                    <a:pt x="1485998" y="823495"/>
                    <a:pt x="1448131" y="823495"/>
                  </a:cubicBezTo>
                  <a:lnTo>
                    <a:pt x="68564" y="823495"/>
                  </a:lnTo>
                  <a:cubicBezTo>
                    <a:pt x="30697" y="823495"/>
                    <a:pt x="0" y="792798"/>
                    <a:pt x="0" y="754931"/>
                  </a:cubicBezTo>
                  <a:lnTo>
                    <a:pt x="0" y="68564"/>
                  </a:lnTo>
                  <a:cubicBezTo>
                    <a:pt x="0" y="30697"/>
                    <a:pt x="30697" y="0"/>
                    <a:pt x="68564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6695" cy="880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095621" y="9258300"/>
            <a:ext cx="13497477" cy="381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1622264" y="6206729"/>
            <a:ext cx="6073205" cy="4420266"/>
          </a:xfrm>
          <a:custGeom>
            <a:avLst/>
            <a:gdLst/>
            <a:ahLst/>
            <a:cxnLst/>
            <a:rect l="l" t="t" r="r" b="b"/>
            <a:pathLst>
              <a:path w="6073205" h="4420266">
                <a:moveTo>
                  <a:pt x="0" y="0"/>
                </a:moveTo>
                <a:lnTo>
                  <a:pt x="6073205" y="0"/>
                </a:lnTo>
                <a:lnTo>
                  <a:pt x="6073205" y="4420266"/>
                </a:lnTo>
                <a:lnTo>
                  <a:pt x="0" y="4420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1363329"/>
            <a:ext cx="18225723" cy="20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</a:t>
            </a:r>
            <a:r>
              <a:rPr lang="en-US" altLang="zh-TW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</a:t>
            </a: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年度「友善校園」學生事務與輔導工作 </a:t>
            </a:r>
          </a:p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各級學校生命教育3Q達人甄選活動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3651877"/>
            <a:ext cx="18225723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spc="684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計畫說明會</a:t>
            </a:r>
          </a:p>
        </p:txBody>
      </p:sp>
      <p:sp>
        <p:nvSpPr>
          <p:cNvPr id="15" name="Freeform 15"/>
          <p:cNvSpPr/>
          <p:nvPr/>
        </p:nvSpPr>
        <p:spPr>
          <a:xfrm rot="-5399155">
            <a:off x="-610082" y="4433070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66608" y="6760344"/>
            <a:ext cx="4177843" cy="1685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182" dirty="0">
                <a:solidFill>
                  <a:srgbClr val="7030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請</a:t>
            </a:r>
            <a:r>
              <a:rPr lang="zh-TW" altLang="en-US" sz="3200" spc="182" dirty="0">
                <a:solidFill>
                  <a:srgbClr val="7030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停放校外收費停車場的師長掃碼填表單享半價優惠</a:t>
            </a:r>
            <a:endParaRPr lang="en-US" sz="3200" spc="182" dirty="0">
              <a:solidFill>
                <a:srgbClr val="7030A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37D1981-587C-4FA6-93BB-3615AA41D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28" y="5395554"/>
            <a:ext cx="3343698" cy="3343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1215" y="4877427"/>
            <a:ext cx="11061882" cy="5789347"/>
            <a:chOff x="0" y="0"/>
            <a:chExt cx="2913418" cy="1524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3418" cy="1524766"/>
            </a:xfrm>
            <a:custGeom>
              <a:avLst/>
              <a:gdLst/>
              <a:ahLst/>
              <a:cxnLst/>
              <a:rect l="l" t="t" r="r" b="b"/>
              <a:pathLst>
                <a:path w="2913418" h="1524766">
                  <a:moveTo>
                    <a:pt x="27995" y="0"/>
                  </a:moveTo>
                  <a:lnTo>
                    <a:pt x="2885423" y="0"/>
                  </a:lnTo>
                  <a:cubicBezTo>
                    <a:pt x="2892847" y="0"/>
                    <a:pt x="2899968" y="2949"/>
                    <a:pt x="2905218" y="8200"/>
                  </a:cubicBezTo>
                  <a:cubicBezTo>
                    <a:pt x="2910468" y="13450"/>
                    <a:pt x="2913418" y="20570"/>
                    <a:pt x="2913418" y="27995"/>
                  </a:cubicBezTo>
                  <a:lnTo>
                    <a:pt x="2913418" y="1496772"/>
                  </a:lnTo>
                  <a:cubicBezTo>
                    <a:pt x="2913418" y="1504196"/>
                    <a:pt x="2910468" y="1511317"/>
                    <a:pt x="2905218" y="1516567"/>
                  </a:cubicBezTo>
                  <a:cubicBezTo>
                    <a:pt x="2899968" y="1521817"/>
                    <a:pt x="2892847" y="1524766"/>
                    <a:pt x="2885423" y="1524766"/>
                  </a:cubicBezTo>
                  <a:lnTo>
                    <a:pt x="27995" y="1524766"/>
                  </a:lnTo>
                  <a:cubicBezTo>
                    <a:pt x="20570" y="1524766"/>
                    <a:pt x="13450" y="1521817"/>
                    <a:pt x="8200" y="1516567"/>
                  </a:cubicBezTo>
                  <a:cubicBezTo>
                    <a:pt x="2949" y="1511317"/>
                    <a:pt x="0" y="1504196"/>
                    <a:pt x="0" y="1496772"/>
                  </a:cubicBezTo>
                  <a:lnTo>
                    <a:pt x="0" y="27995"/>
                  </a:lnTo>
                  <a:cubicBezTo>
                    <a:pt x="0" y="20570"/>
                    <a:pt x="2949" y="13450"/>
                    <a:pt x="8200" y="8200"/>
                  </a:cubicBezTo>
                  <a:cubicBezTo>
                    <a:pt x="13450" y="2949"/>
                    <a:pt x="20570" y="0"/>
                    <a:pt x="27995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13418" cy="1581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202505"/>
            <a:ext cx="4733046" cy="2797899"/>
            <a:chOff x="0" y="0"/>
            <a:chExt cx="1246564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6564" cy="736895"/>
            </a:xfrm>
            <a:custGeom>
              <a:avLst/>
              <a:gdLst/>
              <a:ahLst/>
              <a:cxnLst/>
              <a:rect l="l" t="t" r="r" b="b"/>
              <a:pathLst>
                <a:path w="1246564" h="736895">
                  <a:moveTo>
                    <a:pt x="83422" y="0"/>
                  </a:moveTo>
                  <a:lnTo>
                    <a:pt x="1163142" y="0"/>
                  </a:lnTo>
                  <a:cubicBezTo>
                    <a:pt x="1185267" y="0"/>
                    <a:pt x="1206485" y="8789"/>
                    <a:pt x="1222130" y="24434"/>
                  </a:cubicBezTo>
                  <a:cubicBezTo>
                    <a:pt x="1237775" y="40078"/>
                    <a:pt x="1246564" y="61297"/>
                    <a:pt x="1246564" y="83422"/>
                  </a:cubicBezTo>
                  <a:lnTo>
                    <a:pt x="1246564" y="653474"/>
                  </a:lnTo>
                  <a:cubicBezTo>
                    <a:pt x="1246564" y="675598"/>
                    <a:pt x="1237775" y="696817"/>
                    <a:pt x="1222130" y="712462"/>
                  </a:cubicBezTo>
                  <a:cubicBezTo>
                    <a:pt x="1206485" y="728106"/>
                    <a:pt x="1185267" y="736895"/>
                    <a:pt x="1163142" y="736895"/>
                  </a:cubicBezTo>
                  <a:lnTo>
                    <a:pt x="83422" y="736895"/>
                  </a:lnTo>
                  <a:cubicBezTo>
                    <a:pt x="61297" y="736895"/>
                    <a:pt x="40078" y="728106"/>
                    <a:pt x="24434" y="712462"/>
                  </a:cubicBezTo>
                  <a:cubicBezTo>
                    <a:pt x="8789" y="696817"/>
                    <a:pt x="0" y="675598"/>
                    <a:pt x="0" y="653474"/>
                  </a:cubicBezTo>
                  <a:lnTo>
                    <a:pt x="0" y="83422"/>
                  </a:lnTo>
                  <a:cubicBezTo>
                    <a:pt x="0" y="61297"/>
                    <a:pt x="8789" y="40078"/>
                    <a:pt x="24434" y="24434"/>
                  </a:cubicBezTo>
                  <a:cubicBezTo>
                    <a:pt x="40078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46564" cy="79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6885" y="8532999"/>
            <a:ext cx="5758702" cy="3126708"/>
            <a:chOff x="0" y="0"/>
            <a:chExt cx="1516695" cy="8234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6695" cy="823495"/>
            </a:xfrm>
            <a:custGeom>
              <a:avLst/>
              <a:gdLst/>
              <a:ahLst/>
              <a:cxnLst/>
              <a:rect l="l" t="t" r="r" b="b"/>
              <a:pathLst>
                <a:path w="1516695" h="823495">
                  <a:moveTo>
                    <a:pt x="68564" y="0"/>
                  </a:moveTo>
                  <a:lnTo>
                    <a:pt x="1448131" y="0"/>
                  </a:lnTo>
                  <a:cubicBezTo>
                    <a:pt x="1466316" y="0"/>
                    <a:pt x="1483755" y="7224"/>
                    <a:pt x="1496613" y="20082"/>
                  </a:cubicBezTo>
                  <a:cubicBezTo>
                    <a:pt x="1509471" y="32940"/>
                    <a:pt x="1516695" y="50379"/>
                    <a:pt x="1516695" y="68564"/>
                  </a:cubicBezTo>
                  <a:lnTo>
                    <a:pt x="1516695" y="754931"/>
                  </a:lnTo>
                  <a:cubicBezTo>
                    <a:pt x="1516695" y="792798"/>
                    <a:pt x="1485998" y="823495"/>
                    <a:pt x="1448131" y="823495"/>
                  </a:cubicBezTo>
                  <a:lnTo>
                    <a:pt x="68564" y="823495"/>
                  </a:lnTo>
                  <a:cubicBezTo>
                    <a:pt x="30697" y="823495"/>
                    <a:pt x="0" y="792798"/>
                    <a:pt x="0" y="754931"/>
                  </a:cubicBezTo>
                  <a:lnTo>
                    <a:pt x="0" y="68564"/>
                  </a:lnTo>
                  <a:cubicBezTo>
                    <a:pt x="0" y="30697"/>
                    <a:pt x="30697" y="0"/>
                    <a:pt x="68564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6695" cy="880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095621" y="9258300"/>
            <a:ext cx="13497477" cy="381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1622264" y="6206729"/>
            <a:ext cx="6073205" cy="4420266"/>
          </a:xfrm>
          <a:custGeom>
            <a:avLst/>
            <a:gdLst/>
            <a:ahLst/>
            <a:cxnLst/>
            <a:rect l="l" t="t" r="r" b="b"/>
            <a:pathLst>
              <a:path w="6073205" h="4420266">
                <a:moveTo>
                  <a:pt x="0" y="0"/>
                </a:moveTo>
                <a:lnTo>
                  <a:pt x="6073205" y="0"/>
                </a:lnTo>
                <a:lnTo>
                  <a:pt x="6073205" y="4420266"/>
                </a:lnTo>
                <a:lnTo>
                  <a:pt x="0" y="4420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1363329"/>
            <a:ext cx="18225723" cy="20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</a:t>
            </a:r>
            <a:r>
              <a:rPr lang="en-US" altLang="zh-TW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</a:t>
            </a: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年度「友善校園」學生事務與輔導工作 </a:t>
            </a:r>
          </a:p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各級學校生命教育3Q達人甄選活動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3651877"/>
            <a:ext cx="18225723" cy="31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spc="684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綜合座談</a:t>
            </a:r>
          </a:p>
          <a:p>
            <a:pPr algn="ctr">
              <a:lnSpc>
                <a:spcPts val="5599"/>
              </a:lnSpc>
            </a:pPr>
            <a:endParaRPr lang="en-US" sz="12000" spc="684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5" name="Freeform 15"/>
          <p:cNvSpPr/>
          <p:nvPr/>
        </p:nvSpPr>
        <p:spPr>
          <a:xfrm rot="-5399155">
            <a:off x="-610082" y="4433070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0457" y="1667390"/>
            <a:ext cx="9450105" cy="5368791"/>
            <a:chOff x="0" y="0"/>
            <a:chExt cx="2488917" cy="1414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8917" cy="1414003"/>
            </a:xfrm>
            <a:custGeom>
              <a:avLst/>
              <a:gdLst/>
              <a:ahLst/>
              <a:cxnLst/>
              <a:rect l="l" t="t" r="r" b="b"/>
              <a:pathLst>
                <a:path w="2488917" h="1414003">
                  <a:moveTo>
                    <a:pt x="32770" y="0"/>
                  </a:moveTo>
                  <a:lnTo>
                    <a:pt x="2456147" y="0"/>
                  </a:lnTo>
                  <a:cubicBezTo>
                    <a:pt x="2474245" y="0"/>
                    <a:pt x="2488917" y="14671"/>
                    <a:pt x="2488917" y="32770"/>
                  </a:cubicBezTo>
                  <a:lnTo>
                    <a:pt x="2488917" y="1381233"/>
                  </a:lnTo>
                  <a:cubicBezTo>
                    <a:pt x="2488917" y="1399331"/>
                    <a:pt x="2474245" y="1414003"/>
                    <a:pt x="2456147" y="1414003"/>
                  </a:cubicBezTo>
                  <a:lnTo>
                    <a:pt x="32770" y="1414003"/>
                  </a:lnTo>
                  <a:cubicBezTo>
                    <a:pt x="14671" y="1414003"/>
                    <a:pt x="0" y="1399331"/>
                    <a:pt x="0" y="1381233"/>
                  </a:cubicBezTo>
                  <a:lnTo>
                    <a:pt x="0" y="32770"/>
                  </a:lnTo>
                  <a:cubicBezTo>
                    <a:pt x="0" y="14671"/>
                    <a:pt x="14671" y="0"/>
                    <a:pt x="32770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88917" cy="1471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20457" y="7474490"/>
            <a:ext cx="9450105" cy="1380229"/>
            <a:chOff x="0" y="0"/>
            <a:chExt cx="12600140" cy="184030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2600140" cy="1840305"/>
              <a:chOff x="0" y="0"/>
              <a:chExt cx="3176830" cy="463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76830" cy="463990"/>
              </a:xfrm>
              <a:custGeom>
                <a:avLst/>
                <a:gdLst/>
                <a:ahLst/>
                <a:cxnLst/>
                <a:rect l="l" t="t" r="r" b="b"/>
                <a:pathLst>
                  <a:path w="3176830" h="463990">
                    <a:moveTo>
                      <a:pt x="32770" y="0"/>
                    </a:moveTo>
                    <a:lnTo>
                      <a:pt x="3144061" y="0"/>
                    </a:lnTo>
                    <a:cubicBezTo>
                      <a:pt x="3162159" y="0"/>
                      <a:pt x="3176830" y="14671"/>
                      <a:pt x="3176830" y="32770"/>
                    </a:cubicBezTo>
                    <a:lnTo>
                      <a:pt x="3176830" y="431220"/>
                    </a:lnTo>
                    <a:cubicBezTo>
                      <a:pt x="3176830" y="449318"/>
                      <a:pt x="3162159" y="463990"/>
                      <a:pt x="3144061" y="463990"/>
                    </a:cubicBezTo>
                    <a:lnTo>
                      <a:pt x="32770" y="463990"/>
                    </a:lnTo>
                    <a:cubicBezTo>
                      <a:pt x="24079" y="463990"/>
                      <a:pt x="15744" y="460537"/>
                      <a:pt x="9598" y="454392"/>
                    </a:cubicBezTo>
                    <a:cubicBezTo>
                      <a:pt x="3453" y="448246"/>
                      <a:pt x="0" y="439911"/>
                      <a:pt x="0" y="431220"/>
                    </a:cubicBezTo>
                    <a:lnTo>
                      <a:pt x="0" y="32770"/>
                    </a:lnTo>
                    <a:cubicBezTo>
                      <a:pt x="0" y="14671"/>
                      <a:pt x="14671" y="0"/>
                      <a:pt x="32770" y="0"/>
                    </a:cubicBezTo>
                    <a:close/>
                  </a:path>
                </a:pathLst>
              </a:custGeom>
              <a:solidFill>
                <a:srgbClr val="7FAFF9">
                  <a:alpha val="69804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3176830" cy="5116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927433" y="444179"/>
              <a:ext cx="10745275" cy="74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4747"/>
                </a:lnSpc>
                <a:spcBef>
                  <a:spcPct val="0"/>
                </a:spcBef>
              </a:pPr>
              <a:r>
                <a:rPr lang="en-US" sz="3391" dirty="0" err="1">
                  <a:solidFill>
                    <a:srgbClr val="19191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若有任何問題歡迎致電仁武高中</a:t>
              </a:r>
              <a:r>
                <a:rPr lang="zh-TW" altLang="en-US" sz="3391" dirty="0">
                  <a:solidFill>
                    <a:srgbClr val="19191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圖書館</a:t>
              </a:r>
              <a:endParaRPr lang="en-US" sz="3391" dirty="0">
                <a:solidFill>
                  <a:srgbClr val="191919"/>
                </a:solidFill>
                <a:latin typeface="王漢宗特黑體"/>
                <a:ea typeface="王漢宗特黑體"/>
                <a:cs typeface="王漢宗特黑體"/>
                <a:sym typeface="王漢宗特黑體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0" y="2493243"/>
            <a:ext cx="18288000" cy="20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</a:t>
            </a:r>
            <a:r>
              <a:rPr lang="en-US" altLang="zh-TW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</a:t>
            </a: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年度「友善校園」學生事務與輔導工作 </a:t>
            </a:r>
          </a:p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各級學校生命教育3Q達人甄選活動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8148" y="5352655"/>
            <a:ext cx="8545451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感謝各校師長參與計畫說明會</a:t>
            </a:r>
            <a:endParaRPr lang="en-US" sz="50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934480" y="7836916"/>
            <a:ext cx="713105" cy="713105"/>
          </a:xfrm>
          <a:custGeom>
            <a:avLst/>
            <a:gdLst/>
            <a:ahLst/>
            <a:cxnLst/>
            <a:rect l="l" t="t" r="r" b="b"/>
            <a:pathLst>
              <a:path w="713105" h="713105">
                <a:moveTo>
                  <a:pt x="0" y="0"/>
                </a:moveTo>
                <a:lnTo>
                  <a:pt x="713105" y="0"/>
                </a:lnTo>
                <a:lnTo>
                  <a:pt x="713105" y="713105"/>
                </a:lnTo>
                <a:lnTo>
                  <a:pt x="0" y="713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399155">
            <a:off x="-253599" y="1361594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59"/>
                </a:lnTo>
                <a:lnTo>
                  <a:pt x="0" y="1420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399155">
            <a:off x="17359798" y="8144289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3" y="0"/>
                </a:lnTo>
                <a:lnTo>
                  <a:pt x="1220163" y="1420859"/>
                </a:lnTo>
                <a:lnTo>
                  <a:pt x="0" y="1420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1215" y="4877427"/>
            <a:ext cx="11061882" cy="5789347"/>
            <a:chOff x="0" y="0"/>
            <a:chExt cx="2913418" cy="1524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3418" cy="1524766"/>
            </a:xfrm>
            <a:custGeom>
              <a:avLst/>
              <a:gdLst/>
              <a:ahLst/>
              <a:cxnLst/>
              <a:rect l="l" t="t" r="r" b="b"/>
              <a:pathLst>
                <a:path w="2913418" h="1524766">
                  <a:moveTo>
                    <a:pt x="27995" y="0"/>
                  </a:moveTo>
                  <a:lnTo>
                    <a:pt x="2885423" y="0"/>
                  </a:lnTo>
                  <a:cubicBezTo>
                    <a:pt x="2892847" y="0"/>
                    <a:pt x="2899968" y="2949"/>
                    <a:pt x="2905218" y="8200"/>
                  </a:cubicBezTo>
                  <a:cubicBezTo>
                    <a:pt x="2910468" y="13450"/>
                    <a:pt x="2913418" y="20570"/>
                    <a:pt x="2913418" y="27995"/>
                  </a:cubicBezTo>
                  <a:lnTo>
                    <a:pt x="2913418" y="1496772"/>
                  </a:lnTo>
                  <a:cubicBezTo>
                    <a:pt x="2913418" y="1504196"/>
                    <a:pt x="2910468" y="1511317"/>
                    <a:pt x="2905218" y="1516567"/>
                  </a:cubicBezTo>
                  <a:cubicBezTo>
                    <a:pt x="2899968" y="1521817"/>
                    <a:pt x="2892847" y="1524766"/>
                    <a:pt x="2885423" y="1524766"/>
                  </a:cubicBezTo>
                  <a:lnTo>
                    <a:pt x="27995" y="1524766"/>
                  </a:lnTo>
                  <a:cubicBezTo>
                    <a:pt x="20570" y="1524766"/>
                    <a:pt x="13450" y="1521817"/>
                    <a:pt x="8200" y="1516567"/>
                  </a:cubicBezTo>
                  <a:cubicBezTo>
                    <a:pt x="2949" y="1511317"/>
                    <a:pt x="0" y="1504196"/>
                    <a:pt x="0" y="1496772"/>
                  </a:cubicBezTo>
                  <a:lnTo>
                    <a:pt x="0" y="27995"/>
                  </a:lnTo>
                  <a:cubicBezTo>
                    <a:pt x="0" y="20570"/>
                    <a:pt x="2949" y="13450"/>
                    <a:pt x="8200" y="8200"/>
                  </a:cubicBezTo>
                  <a:cubicBezTo>
                    <a:pt x="13450" y="2949"/>
                    <a:pt x="20570" y="0"/>
                    <a:pt x="27995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13418" cy="1581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202505"/>
            <a:ext cx="4733046" cy="2797899"/>
            <a:chOff x="0" y="0"/>
            <a:chExt cx="1246564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6564" cy="736895"/>
            </a:xfrm>
            <a:custGeom>
              <a:avLst/>
              <a:gdLst/>
              <a:ahLst/>
              <a:cxnLst/>
              <a:rect l="l" t="t" r="r" b="b"/>
              <a:pathLst>
                <a:path w="1246564" h="736895">
                  <a:moveTo>
                    <a:pt x="83422" y="0"/>
                  </a:moveTo>
                  <a:lnTo>
                    <a:pt x="1163142" y="0"/>
                  </a:lnTo>
                  <a:cubicBezTo>
                    <a:pt x="1185267" y="0"/>
                    <a:pt x="1206485" y="8789"/>
                    <a:pt x="1222130" y="24434"/>
                  </a:cubicBezTo>
                  <a:cubicBezTo>
                    <a:pt x="1237775" y="40078"/>
                    <a:pt x="1246564" y="61297"/>
                    <a:pt x="1246564" y="83422"/>
                  </a:cubicBezTo>
                  <a:lnTo>
                    <a:pt x="1246564" y="653474"/>
                  </a:lnTo>
                  <a:cubicBezTo>
                    <a:pt x="1246564" y="675598"/>
                    <a:pt x="1237775" y="696817"/>
                    <a:pt x="1222130" y="712462"/>
                  </a:cubicBezTo>
                  <a:cubicBezTo>
                    <a:pt x="1206485" y="728106"/>
                    <a:pt x="1185267" y="736895"/>
                    <a:pt x="1163142" y="736895"/>
                  </a:cubicBezTo>
                  <a:lnTo>
                    <a:pt x="83422" y="736895"/>
                  </a:lnTo>
                  <a:cubicBezTo>
                    <a:pt x="61297" y="736895"/>
                    <a:pt x="40078" y="728106"/>
                    <a:pt x="24434" y="712462"/>
                  </a:cubicBezTo>
                  <a:cubicBezTo>
                    <a:pt x="8789" y="696817"/>
                    <a:pt x="0" y="675598"/>
                    <a:pt x="0" y="653474"/>
                  </a:cubicBezTo>
                  <a:lnTo>
                    <a:pt x="0" y="83422"/>
                  </a:lnTo>
                  <a:cubicBezTo>
                    <a:pt x="0" y="61297"/>
                    <a:pt x="8789" y="40078"/>
                    <a:pt x="24434" y="24434"/>
                  </a:cubicBezTo>
                  <a:cubicBezTo>
                    <a:pt x="40078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46564" cy="79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6885" y="8532999"/>
            <a:ext cx="5758702" cy="3126708"/>
            <a:chOff x="0" y="0"/>
            <a:chExt cx="1516695" cy="8234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6695" cy="823495"/>
            </a:xfrm>
            <a:custGeom>
              <a:avLst/>
              <a:gdLst/>
              <a:ahLst/>
              <a:cxnLst/>
              <a:rect l="l" t="t" r="r" b="b"/>
              <a:pathLst>
                <a:path w="1516695" h="823495">
                  <a:moveTo>
                    <a:pt x="68564" y="0"/>
                  </a:moveTo>
                  <a:lnTo>
                    <a:pt x="1448131" y="0"/>
                  </a:lnTo>
                  <a:cubicBezTo>
                    <a:pt x="1466316" y="0"/>
                    <a:pt x="1483755" y="7224"/>
                    <a:pt x="1496613" y="20082"/>
                  </a:cubicBezTo>
                  <a:cubicBezTo>
                    <a:pt x="1509471" y="32940"/>
                    <a:pt x="1516695" y="50379"/>
                    <a:pt x="1516695" y="68564"/>
                  </a:cubicBezTo>
                  <a:lnTo>
                    <a:pt x="1516695" y="754931"/>
                  </a:lnTo>
                  <a:cubicBezTo>
                    <a:pt x="1516695" y="792798"/>
                    <a:pt x="1485998" y="823495"/>
                    <a:pt x="1448131" y="823495"/>
                  </a:cubicBezTo>
                  <a:lnTo>
                    <a:pt x="68564" y="823495"/>
                  </a:lnTo>
                  <a:cubicBezTo>
                    <a:pt x="30697" y="823495"/>
                    <a:pt x="0" y="792798"/>
                    <a:pt x="0" y="754931"/>
                  </a:cubicBezTo>
                  <a:lnTo>
                    <a:pt x="0" y="68564"/>
                  </a:lnTo>
                  <a:cubicBezTo>
                    <a:pt x="0" y="30697"/>
                    <a:pt x="30697" y="0"/>
                    <a:pt x="68564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6695" cy="880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095621" y="9258300"/>
            <a:ext cx="13497477" cy="381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1622264" y="6206729"/>
            <a:ext cx="6073205" cy="4420266"/>
          </a:xfrm>
          <a:custGeom>
            <a:avLst/>
            <a:gdLst/>
            <a:ahLst/>
            <a:cxnLst/>
            <a:rect l="l" t="t" r="r" b="b"/>
            <a:pathLst>
              <a:path w="6073205" h="4420266">
                <a:moveTo>
                  <a:pt x="0" y="0"/>
                </a:moveTo>
                <a:lnTo>
                  <a:pt x="6073205" y="0"/>
                </a:lnTo>
                <a:lnTo>
                  <a:pt x="6073205" y="4420266"/>
                </a:lnTo>
                <a:lnTo>
                  <a:pt x="0" y="4420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1363329"/>
            <a:ext cx="18225723" cy="20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</a:t>
            </a:r>
            <a:r>
              <a:rPr lang="en-US" altLang="zh-TW" sz="6000" spc="342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</a:t>
            </a:r>
            <a:r>
              <a:rPr lang="en-US" sz="6000" spc="342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年度</a:t>
            </a: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「友善校園」學生事務與輔導工作 </a:t>
            </a:r>
          </a:p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各級學校生命教育3Q達人甄選活動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3651877"/>
            <a:ext cx="18225723" cy="40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spc="684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長官致詞</a:t>
            </a:r>
          </a:p>
          <a:p>
            <a:pPr algn="ctr">
              <a:lnSpc>
                <a:spcPts val="1679"/>
              </a:lnSpc>
            </a:pPr>
            <a:endParaRPr lang="en-US" sz="12000" spc="684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5599"/>
              </a:lnSpc>
            </a:pPr>
            <a:r>
              <a:rPr lang="en-US" sz="3999" spc="22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教育局長官</a:t>
            </a:r>
          </a:p>
          <a:p>
            <a:pPr algn="ctr">
              <a:lnSpc>
                <a:spcPts val="5599"/>
              </a:lnSpc>
            </a:pPr>
            <a:r>
              <a:rPr lang="en-US" sz="3999" spc="227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仁武高中余忠潔校長</a:t>
            </a:r>
          </a:p>
        </p:txBody>
      </p:sp>
      <p:sp>
        <p:nvSpPr>
          <p:cNvPr id="15" name="Freeform 15"/>
          <p:cNvSpPr/>
          <p:nvPr/>
        </p:nvSpPr>
        <p:spPr>
          <a:xfrm rot="-5399155">
            <a:off x="-610082" y="4433070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31215" y="4877427"/>
            <a:ext cx="11061882" cy="5789347"/>
            <a:chOff x="0" y="0"/>
            <a:chExt cx="2913418" cy="1524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3418" cy="1524766"/>
            </a:xfrm>
            <a:custGeom>
              <a:avLst/>
              <a:gdLst/>
              <a:ahLst/>
              <a:cxnLst/>
              <a:rect l="l" t="t" r="r" b="b"/>
              <a:pathLst>
                <a:path w="2913418" h="1524766">
                  <a:moveTo>
                    <a:pt x="27995" y="0"/>
                  </a:moveTo>
                  <a:lnTo>
                    <a:pt x="2885423" y="0"/>
                  </a:lnTo>
                  <a:cubicBezTo>
                    <a:pt x="2892847" y="0"/>
                    <a:pt x="2899968" y="2949"/>
                    <a:pt x="2905218" y="8200"/>
                  </a:cubicBezTo>
                  <a:cubicBezTo>
                    <a:pt x="2910468" y="13450"/>
                    <a:pt x="2913418" y="20570"/>
                    <a:pt x="2913418" y="27995"/>
                  </a:cubicBezTo>
                  <a:lnTo>
                    <a:pt x="2913418" y="1496772"/>
                  </a:lnTo>
                  <a:cubicBezTo>
                    <a:pt x="2913418" y="1504196"/>
                    <a:pt x="2910468" y="1511317"/>
                    <a:pt x="2905218" y="1516567"/>
                  </a:cubicBezTo>
                  <a:cubicBezTo>
                    <a:pt x="2899968" y="1521817"/>
                    <a:pt x="2892847" y="1524766"/>
                    <a:pt x="2885423" y="1524766"/>
                  </a:cubicBezTo>
                  <a:lnTo>
                    <a:pt x="27995" y="1524766"/>
                  </a:lnTo>
                  <a:cubicBezTo>
                    <a:pt x="20570" y="1524766"/>
                    <a:pt x="13450" y="1521817"/>
                    <a:pt x="8200" y="1516567"/>
                  </a:cubicBezTo>
                  <a:cubicBezTo>
                    <a:pt x="2949" y="1511317"/>
                    <a:pt x="0" y="1504196"/>
                    <a:pt x="0" y="1496772"/>
                  </a:cubicBezTo>
                  <a:lnTo>
                    <a:pt x="0" y="27995"/>
                  </a:lnTo>
                  <a:cubicBezTo>
                    <a:pt x="0" y="20570"/>
                    <a:pt x="2949" y="13450"/>
                    <a:pt x="8200" y="8200"/>
                  </a:cubicBezTo>
                  <a:cubicBezTo>
                    <a:pt x="13450" y="2949"/>
                    <a:pt x="20570" y="0"/>
                    <a:pt x="27995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13418" cy="1581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202505"/>
            <a:ext cx="4733046" cy="2797899"/>
            <a:chOff x="0" y="0"/>
            <a:chExt cx="1246564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6564" cy="736895"/>
            </a:xfrm>
            <a:custGeom>
              <a:avLst/>
              <a:gdLst/>
              <a:ahLst/>
              <a:cxnLst/>
              <a:rect l="l" t="t" r="r" b="b"/>
              <a:pathLst>
                <a:path w="1246564" h="736895">
                  <a:moveTo>
                    <a:pt x="83422" y="0"/>
                  </a:moveTo>
                  <a:lnTo>
                    <a:pt x="1163142" y="0"/>
                  </a:lnTo>
                  <a:cubicBezTo>
                    <a:pt x="1185267" y="0"/>
                    <a:pt x="1206485" y="8789"/>
                    <a:pt x="1222130" y="24434"/>
                  </a:cubicBezTo>
                  <a:cubicBezTo>
                    <a:pt x="1237775" y="40078"/>
                    <a:pt x="1246564" y="61297"/>
                    <a:pt x="1246564" y="83422"/>
                  </a:cubicBezTo>
                  <a:lnTo>
                    <a:pt x="1246564" y="653474"/>
                  </a:lnTo>
                  <a:cubicBezTo>
                    <a:pt x="1246564" y="675598"/>
                    <a:pt x="1237775" y="696817"/>
                    <a:pt x="1222130" y="712462"/>
                  </a:cubicBezTo>
                  <a:cubicBezTo>
                    <a:pt x="1206485" y="728106"/>
                    <a:pt x="1185267" y="736895"/>
                    <a:pt x="1163142" y="736895"/>
                  </a:cubicBezTo>
                  <a:lnTo>
                    <a:pt x="83422" y="736895"/>
                  </a:lnTo>
                  <a:cubicBezTo>
                    <a:pt x="61297" y="736895"/>
                    <a:pt x="40078" y="728106"/>
                    <a:pt x="24434" y="712462"/>
                  </a:cubicBezTo>
                  <a:cubicBezTo>
                    <a:pt x="8789" y="696817"/>
                    <a:pt x="0" y="675598"/>
                    <a:pt x="0" y="653474"/>
                  </a:cubicBezTo>
                  <a:lnTo>
                    <a:pt x="0" y="83422"/>
                  </a:lnTo>
                  <a:cubicBezTo>
                    <a:pt x="0" y="61297"/>
                    <a:pt x="8789" y="40078"/>
                    <a:pt x="24434" y="24434"/>
                  </a:cubicBezTo>
                  <a:cubicBezTo>
                    <a:pt x="40078" y="8789"/>
                    <a:pt x="61297" y="0"/>
                    <a:pt x="83422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46564" cy="79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6885" y="8532999"/>
            <a:ext cx="5758702" cy="3126708"/>
            <a:chOff x="0" y="0"/>
            <a:chExt cx="1516695" cy="8234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6695" cy="823495"/>
            </a:xfrm>
            <a:custGeom>
              <a:avLst/>
              <a:gdLst/>
              <a:ahLst/>
              <a:cxnLst/>
              <a:rect l="l" t="t" r="r" b="b"/>
              <a:pathLst>
                <a:path w="1516695" h="823495">
                  <a:moveTo>
                    <a:pt x="68564" y="0"/>
                  </a:moveTo>
                  <a:lnTo>
                    <a:pt x="1448131" y="0"/>
                  </a:lnTo>
                  <a:cubicBezTo>
                    <a:pt x="1466316" y="0"/>
                    <a:pt x="1483755" y="7224"/>
                    <a:pt x="1496613" y="20082"/>
                  </a:cubicBezTo>
                  <a:cubicBezTo>
                    <a:pt x="1509471" y="32940"/>
                    <a:pt x="1516695" y="50379"/>
                    <a:pt x="1516695" y="68564"/>
                  </a:cubicBezTo>
                  <a:lnTo>
                    <a:pt x="1516695" y="754931"/>
                  </a:lnTo>
                  <a:cubicBezTo>
                    <a:pt x="1516695" y="792798"/>
                    <a:pt x="1485998" y="823495"/>
                    <a:pt x="1448131" y="823495"/>
                  </a:cubicBezTo>
                  <a:lnTo>
                    <a:pt x="68564" y="823495"/>
                  </a:lnTo>
                  <a:cubicBezTo>
                    <a:pt x="30697" y="823495"/>
                    <a:pt x="0" y="792798"/>
                    <a:pt x="0" y="754931"/>
                  </a:cubicBezTo>
                  <a:lnTo>
                    <a:pt x="0" y="68564"/>
                  </a:lnTo>
                  <a:cubicBezTo>
                    <a:pt x="0" y="30697"/>
                    <a:pt x="30697" y="0"/>
                    <a:pt x="68564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16695" cy="880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095621" y="9258300"/>
            <a:ext cx="13497477" cy="381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1622264" y="6206729"/>
            <a:ext cx="6073205" cy="4420266"/>
          </a:xfrm>
          <a:custGeom>
            <a:avLst/>
            <a:gdLst/>
            <a:ahLst/>
            <a:cxnLst/>
            <a:rect l="l" t="t" r="r" b="b"/>
            <a:pathLst>
              <a:path w="6073205" h="4420266">
                <a:moveTo>
                  <a:pt x="0" y="0"/>
                </a:moveTo>
                <a:lnTo>
                  <a:pt x="6073205" y="0"/>
                </a:lnTo>
                <a:lnTo>
                  <a:pt x="6073205" y="4420266"/>
                </a:lnTo>
                <a:lnTo>
                  <a:pt x="0" y="4420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1363329"/>
            <a:ext cx="18225723" cy="206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</a:t>
            </a:r>
            <a:r>
              <a:rPr lang="en-US" altLang="zh-TW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</a:t>
            </a: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年度「友善校園」學生事務與輔導工作 </a:t>
            </a:r>
          </a:p>
          <a:p>
            <a:pPr algn="ctr">
              <a:lnSpc>
                <a:spcPts val="8400"/>
              </a:lnSpc>
            </a:pPr>
            <a:r>
              <a:rPr lang="en-US" sz="6000" spc="342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各級學校生命教育3Q達人甄選活動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3651877"/>
            <a:ext cx="18225723" cy="375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spc="684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經驗分享</a:t>
            </a:r>
            <a:endParaRPr lang="en-US" sz="12000" spc="684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1679"/>
              </a:lnSpc>
            </a:pPr>
            <a:endParaRPr lang="en-US" sz="12000" spc="684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5599"/>
              </a:lnSpc>
            </a:pPr>
            <a:r>
              <a:rPr 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仁</a:t>
            </a:r>
            <a:r>
              <a:rPr lang="zh-TW" alt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武高</a:t>
            </a:r>
            <a:r>
              <a:rPr 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中 </a:t>
            </a:r>
            <a:r>
              <a:rPr lang="zh-TW" alt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麥單柔老師</a:t>
            </a:r>
            <a:endParaRPr lang="en-US" sz="3999" spc="227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ctr">
              <a:lnSpc>
                <a:spcPts val="5599"/>
              </a:lnSpc>
            </a:pPr>
            <a:r>
              <a:rPr lang="zh-TW" alt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仁武特教</a:t>
            </a:r>
            <a:r>
              <a:rPr 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</a:t>
            </a:r>
            <a:r>
              <a:rPr lang="zh-TW" altLang="en-US" sz="3999" spc="227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雷昕縈主任</a:t>
            </a:r>
            <a:endParaRPr lang="en-US" sz="3999" spc="227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5" name="Freeform 15"/>
          <p:cNvSpPr/>
          <p:nvPr/>
        </p:nvSpPr>
        <p:spPr>
          <a:xfrm rot="-5399155">
            <a:off x="-610082" y="4433070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0724" y="1028700"/>
            <a:ext cx="6022103" cy="8229600"/>
            <a:chOff x="0" y="0"/>
            <a:chExt cx="1586068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6068" cy="2167467"/>
            </a:xfrm>
            <a:custGeom>
              <a:avLst/>
              <a:gdLst/>
              <a:ahLst/>
              <a:cxnLst/>
              <a:rect l="l" t="t" r="r" b="b"/>
              <a:pathLst>
                <a:path w="1586068" h="2167467">
                  <a:moveTo>
                    <a:pt x="51423" y="0"/>
                  </a:moveTo>
                  <a:lnTo>
                    <a:pt x="1534645" y="0"/>
                  </a:lnTo>
                  <a:cubicBezTo>
                    <a:pt x="1548283" y="0"/>
                    <a:pt x="1561363" y="5418"/>
                    <a:pt x="1571007" y="15062"/>
                  </a:cubicBezTo>
                  <a:cubicBezTo>
                    <a:pt x="1580651" y="24705"/>
                    <a:pt x="1586068" y="37785"/>
                    <a:pt x="1586068" y="51423"/>
                  </a:cubicBezTo>
                  <a:lnTo>
                    <a:pt x="1586068" y="2116043"/>
                  </a:lnTo>
                  <a:cubicBezTo>
                    <a:pt x="1586068" y="2144444"/>
                    <a:pt x="1563045" y="2167467"/>
                    <a:pt x="1534645" y="2167467"/>
                  </a:cubicBezTo>
                  <a:lnTo>
                    <a:pt x="51423" y="2167467"/>
                  </a:lnTo>
                  <a:cubicBezTo>
                    <a:pt x="37785" y="2167467"/>
                    <a:pt x="24705" y="2162049"/>
                    <a:pt x="15062" y="2152405"/>
                  </a:cubicBezTo>
                  <a:cubicBezTo>
                    <a:pt x="5418" y="2142761"/>
                    <a:pt x="0" y="2129682"/>
                    <a:pt x="0" y="2116043"/>
                  </a:cubicBezTo>
                  <a:lnTo>
                    <a:pt x="0" y="51423"/>
                  </a:lnTo>
                  <a:cubicBezTo>
                    <a:pt x="0" y="23023"/>
                    <a:pt x="23023" y="0"/>
                    <a:pt x="51423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86068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3055676" y="3251167"/>
            <a:ext cx="6551600" cy="3784667"/>
            <a:chOff x="0" y="0"/>
            <a:chExt cx="1725524" cy="9967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5524" cy="996785"/>
            </a:xfrm>
            <a:custGeom>
              <a:avLst/>
              <a:gdLst/>
              <a:ahLst/>
              <a:cxnLst/>
              <a:rect l="l" t="t" r="r" b="b"/>
              <a:pathLst>
                <a:path w="1725524" h="996785">
                  <a:moveTo>
                    <a:pt x="60266" y="0"/>
                  </a:moveTo>
                  <a:lnTo>
                    <a:pt x="1665258" y="0"/>
                  </a:lnTo>
                  <a:cubicBezTo>
                    <a:pt x="1698542" y="0"/>
                    <a:pt x="1725524" y="26982"/>
                    <a:pt x="1725524" y="60266"/>
                  </a:cubicBezTo>
                  <a:lnTo>
                    <a:pt x="1725524" y="936519"/>
                  </a:lnTo>
                  <a:cubicBezTo>
                    <a:pt x="1725524" y="952502"/>
                    <a:pt x="1719175" y="967831"/>
                    <a:pt x="1707873" y="979133"/>
                  </a:cubicBezTo>
                  <a:cubicBezTo>
                    <a:pt x="1696571" y="990435"/>
                    <a:pt x="1681242" y="996785"/>
                    <a:pt x="1665258" y="996785"/>
                  </a:cubicBezTo>
                  <a:lnTo>
                    <a:pt x="60266" y="996785"/>
                  </a:lnTo>
                  <a:cubicBezTo>
                    <a:pt x="44282" y="996785"/>
                    <a:pt x="28954" y="990435"/>
                    <a:pt x="17651" y="979133"/>
                  </a:cubicBezTo>
                  <a:cubicBezTo>
                    <a:pt x="6349" y="967831"/>
                    <a:pt x="0" y="952502"/>
                    <a:pt x="0" y="936519"/>
                  </a:cubicBezTo>
                  <a:lnTo>
                    <a:pt x="0" y="60266"/>
                  </a:lnTo>
                  <a:cubicBezTo>
                    <a:pt x="0" y="44282"/>
                    <a:pt x="6349" y="28954"/>
                    <a:pt x="17651" y="17651"/>
                  </a:cubicBezTo>
                  <a:cubicBezTo>
                    <a:pt x="28954" y="6349"/>
                    <a:pt x="44282" y="0"/>
                    <a:pt x="60266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25524" cy="1053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399155">
            <a:off x="7120268" y="3057784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3" y="0"/>
                </a:lnTo>
                <a:lnTo>
                  <a:pt x="1220163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3753" y="5309399"/>
            <a:ext cx="4767626" cy="5051789"/>
          </a:xfrm>
          <a:custGeom>
            <a:avLst/>
            <a:gdLst/>
            <a:ahLst/>
            <a:cxnLst/>
            <a:rect l="l" t="t" r="r" b="b"/>
            <a:pathLst>
              <a:path w="4767626" h="5051789">
                <a:moveTo>
                  <a:pt x="0" y="0"/>
                </a:moveTo>
                <a:lnTo>
                  <a:pt x="4767626" y="0"/>
                </a:lnTo>
                <a:lnTo>
                  <a:pt x="4767626" y="5051789"/>
                </a:lnTo>
                <a:lnTo>
                  <a:pt x="0" y="5051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829091" y="1696250"/>
            <a:ext cx="8744801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spc="513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3Q達人甄選</a:t>
            </a:r>
          </a:p>
          <a:p>
            <a:pPr algn="ctr">
              <a:lnSpc>
                <a:spcPts val="12599"/>
              </a:lnSpc>
            </a:pPr>
            <a:r>
              <a:rPr lang="en-US" sz="9000" b="1" spc="513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報名系統操作</a:t>
            </a:r>
          </a:p>
          <a:p>
            <a:pPr algn="ctr">
              <a:lnSpc>
                <a:spcPts val="12599"/>
              </a:lnSpc>
            </a:pPr>
            <a:r>
              <a:rPr lang="en-US" sz="9000" b="1" spc="513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及注意事項說明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24385" y="7297448"/>
            <a:ext cx="7434915" cy="530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spc="182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報告人：仁武高中</a:t>
            </a:r>
            <a:r>
              <a:rPr lang="zh-TW" altLang="en-US" sz="3200" b="1" spc="182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圖書館林國文</a:t>
            </a:r>
            <a:r>
              <a:rPr lang="en-US" sz="3200" b="1" spc="182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主任</a:t>
            </a:r>
            <a:endParaRPr lang="en-US" sz="3200" b="1" spc="182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83832" y="800064"/>
            <a:ext cx="3498188" cy="1358219"/>
            <a:chOff x="0" y="0"/>
            <a:chExt cx="4664251" cy="1810958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4664251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9"/>
                </a:lnSpc>
              </a:pPr>
              <a:r>
                <a:rPr lang="en-US" sz="3999" b="1">
                  <a:solidFill>
                    <a:srgbClr val="000000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計畫說明會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15303"/>
              <a:ext cx="466425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2/</a:t>
              </a: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26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(</a:t>
              </a:r>
              <a:r>
                <a:rPr lang="zh-TW" alt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四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-377589"/>
            <a:ext cx="7239160" cy="2797899"/>
            <a:chOff x="0" y="0"/>
            <a:chExt cx="1906610" cy="736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6610" cy="736895"/>
            </a:xfrm>
            <a:custGeom>
              <a:avLst/>
              <a:gdLst/>
              <a:ahLst/>
              <a:cxnLst/>
              <a:rect l="l" t="t" r="r" b="b"/>
              <a:pathLst>
                <a:path w="1906610" h="736895">
                  <a:moveTo>
                    <a:pt x="54542" y="0"/>
                  </a:moveTo>
                  <a:lnTo>
                    <a:pt x="1852068" y="0"/>
                  </a:lnTo>
                  <a:cubicBezTo>
                    <a:pt x="1866533" y="0"/>
                    <a:pt x="1880406" y="5746"/>
                    <a:pt x="1890635" y="15975"/>
                  </a:cubicBezTo>
                  <a:cubicBezTo>
                    <a:pt x="1900864" y="26204"/>
                    <a:pt x="1906610" y="40077"/>
                    <a:pt x="1906610" y="54542"/>
                  </a:cubicBezTo>
                  <a:lnTo>
                    <a:pt x="1906610" y="682353"/>
                  </a:lnTo>
                  <a:cubicBezTo>
                    <a:pt x="1906610" y="696819"/>
                    <a:pt x="1900864" y="710692"/>
                    <a:pt x="1890635" y="720920"/>
                  </a:cubicBezTo>
                  <a:cubicBezTo>
                    <a:pt x="1880406" y="731149"/>
                    <a:pt x="1866533" y="736895"/>
                    <a:pt x="1852068" y="736895"/>
                  </a:cubicBezTo>
                  <a:lnTo>
                    <a:pt x="54542" y="736895"/>
                  </a:lnTo>
                  <a:cubicBezTo>
                    <a:pt x="24419" y="736895"/>
                    <a:pt x="0" y="712476"/>
                    <a:pt x="0" y="682353"/>
                  </a:cubicBezTo>
                  <a:lnTo>
                    <a:pt x="0" y="54542"/>
                  </a:lnTo>
                  <a:cubicBezTo>
                    <a:pt x="0" y="24419"/>
                    <a:pt x="24419" y="0"/>
                    <a:pt x="54542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906610" cy="79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399155">
            <a:off x="1680116" y="1681053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3" y="0"/>
                </a:lnTo>
                <a:lnTo>
                  <a:pt x="1220163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8983300"/>
            <a:ext cx="7239160" cy="1652876"/>
            <a:chOff x="0" y="0"/>
            <a:chExt cx="1906610" cy="4353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6610" cy="435325"/>
            </a:xfrm>
            <a:custGeom>
              <a:avLst/>
              <a:gdLst/>
              <a:ahLst/>
              <a:cxnLst/>
              <a:rect l="l" t="t" r="r" b="b"/>
              <a:pathLst>
                <a:path w="1906610" h="435325">
                  <a:moveTo>
                    <a:pt x="54542" y="0"/>
                  </a:moveTo>
                  <a:lnTo>
                    <a:pt x="1852068" y="0"/>
                  </a:lnTo>
                  <a:cubicBezTo>
                    <a:pt x="1866533" y="0"/>
                    <a:pt x="1880406" y="5746"/>
                    <a:pt x="1890635" y="15975"/>
                  </a:cubicBezTo>
                  <a:cubicBezTo>
                    <a:pt x="1900864" y="26204"/>
                    <a:pt x="1906610" y="40077"/>
                    <a:pt x="1906610" y="54542"/>
                  </a:cubicBezTo>
                  <a:lnTo>
                    <a:pt x="1906610" y="380783"/>
                  </a:lnTo>
                  <a:cubicBezTo>
                    <a:pt x="1906610" y="395249"/>
                    <a:pt x="1900864" y="409122"/>
                    <a:pt x="1890635" y="419350"/>
                  </a:cubicBezTo>
                  <a:cubicBezTo>
                    <a:pt x="1880406" y="429579"/>
                    <a:pt x="1866533" y="435325"/>
                    <a:pt x="1852068" y="435325"/>
                  </a:cubicBezTo>
                  <a:lnTo>
                    <a:pt x="54542" y="435325"/>
                  </a:lnTo>
                  <a:cubicBezTo>
                    <a:pt x="24419" y="435325"/>
                    <a:pt x="0" y="410906"/>
                    <a:pt x="0" y="380783"/>
                  </a:cubicBezTo>
                  <a:lnTo>
                    <a:pt x="0" y="54542"/>
                  </a:lnTo>
                  <a:cubicBezTo>
                    <a:pt x="0" y="24419"/>
                    <a:pt x="24419" y="0"/>
                    <a:pt x="54542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906610" cy="492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H="1" flipV="1">
            <a:off x="11979997" y="1021361"/>
            <a:ext cx="4762" cy="936088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1989522" y="1027599"/>
            <a:ext cx="49389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4" name="AutoShape 14"/>
          <p:cNvSpPr/>
          <p:nvPr/>
        </p:nvSpPr>
        <p:spPr>
          <a:xfrm>
            <a:off x="11495624" y="2429835"/>
            <a:ext cx="49389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1989522" y="3569182"/>
            <a:ext cx="484372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6" name="AutoShape 16"/>
          <p:cNvSpPr/>
          <p:nvPr/>
        </p:nvSpPr>
        <p:spPr>
          <a:xfrm>
            <a:off x="11495624" y="8908568"/>
            <a:ext cx="493897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839081" y="3468464"/>
            <a:ext cx="723916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spc="342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重要日程提醒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87958" y="5077937"/>
            <a:ext cx="6541406" cy="3905363"/>
          </a:xfrm>
          <a:custGeom>
            <a:avLst/>
            <a:gdLst/>
            <a:ahLst/>
            <a:cxnLst/>
            <a:rect l="l" t="t" r="r" b="b"/>
            <a:pathLst>
              <a:path w="6541406" h="3905363">
                <a:moveTo>
                  <a:pt x="0" y="0"/>
                </a:moveTo>
                <a:lnTo>
                  <a:pt x="6541407" y="0"/>
                </a:lnTo>
                <a:lnTo>
                  <a:pt x="6541407" y="3905363"/>
                </a:lnTo>
                <a:lnTo>
                  <a:pt x="0" y="390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173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700723" y="2158283"/>
            <a:ext cx="3498188" cy="1358219"/>
            <a:chOff x="0" y="0"/>
            <a:chExt cx="4664251" cy="181095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9525"/>
              <a:ext cx="4664251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99"/>
                </a:lnSpc>
              </a:pPr>
              <a:r>
                <a:rPr lang="en-US" sz="3999" b="1">
                  <a:solidFill>
                    <a:srgbClr val="000000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各校初選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15303"/>
              <a:ext cx="466425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  <a:spcBef>
                  <a:spcPct val="0"/>
                </a:spcBef>
              </a:pP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3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月</a:t>
              </a: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2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~</a:t>
              </a: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27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(五)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74307" y="3201569"/>
            <a:ext cx="4899427" cy="6166439"/>
            <a:chOff x="0" y="0"/>
            <a:chExt cx="6532569" cy="822191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9525"/>
              <a:ext cx="6532569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9"/>
                </a:lnSpc>
              </a:pPr>
              <a:r>
                <a:rPr lang="en-US" sz="3999" b="1">
                  <a:solidFill>
                    <a:srgbClr val="F60B0B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決選收件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15303"/>
              <a:ext cx="6532569" cy="7206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3/17~3/2</a:t>
              </a: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7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(五)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每一受推薦學生僅限參選一類，每校各類達人以</a:t>
              </a:r>
              <a:r>
                <a:rPr lang="en-US" sz="3000" b="1" dirty="0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 1人為限報名全市決選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F60B0B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填寫報名表</a:t>
              </a:r>
              <a:r>
                <a:rPr lang="en-US" sz="3000" b="1" dirty="0" err="1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：表單填報系統</a:t>
              </a:r>
              <a:r>
                <a:rPr lang="en-US" sz="3000" b="1" dirty="0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(1</a:t>
              </a:r>
              <a:r>
                <a:rPr lang="en-US" altLang="zh-TW" sz="3000" b="1" dirty="0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6140</a:t>
              </a:r>
              <a:r>
                <a:rPr lang="en-US" sz="3000" b="1" dirty="0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號表單)</a:t>
              </a: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F60B0B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上傳決選資料</a:t>
              </a:r>
              <a:r>
                <a:rPr lang="en-US" sz="3000" b="1" dirty="0" err="1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：學校數位評鑑網</a:t>
              </a:r>
              <a:endParaRPr lang="en-US" sz="3000" b="1" dirty="0">
                <a:solidFill>
                  <a:srgbClr val="146241"/>
                </a:solidFill>
                <a:latin typeface="思源宋体 Bold"/>
                <a:ea typeface="思源宋体 Bold"/>
                <a:cs typeface="思源宋体 Bold"/>
                <a:sym typeface="思源宋体 Bold"/>
              </a:endParaRPr>
            </a:p>
            <a:p>
              <a:pPr marL="647700" lvl="1" indent="-323850" algn="l">
                <a:lnSpc>
                  <a:spcPts val="4200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146241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同教育階段已獲選者，不得再次推薦參加相同類別</a:t>
              </a:r>
              <a:endParaRPr lang="en-US" sz="3000" b="1" dirty="0">
                <a:solidFill>
                  <a:srgbClr val="146241"/>
                </a:solidFill>
                <a:latin typeface="思源宋体 Bold"/>
                <a:ea typeface="思源宋体 Bold"/>
                <a:cs typeface="思源宋体 Bold"/>
                <a:sym typeface="思源宋体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710248" y="7900081"/>
            <a:ext cx="3498188" cy="1358219"/>
            <a:chOff x="0" y="0"/>
            <a:chExt cx="4664251" cy="1810958"/>
          </a:xfrm>
        </p:grpSpPr>
        <p:sp>
          <p:nvSpPr>
            <p:cNvPr id="26" name="TextBox 26"/>
            <p:cNvSpPr txBox="1"/>
            <p:nvPr/>
          </p:nvSpPr>
          <p:spPr>
            <a:xfrm>
              <a:off x="0" y="9525"/>
              <a:ext cx="4664251" cy="790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99"/>
                </a:lnSpc>
              </a:pPr>
              <a:r>
                <a:rPr lang="en-US" sz="3999" b="1">
                  <a:solidFill>
                    <a:srgbClr val="000000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決選公告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015303"/>
              <a:ext cx="466425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5/0</a:t>
              </a:r>
              <a:r>
                <a:rPr lang="en-US" altLang="zh-TW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8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(</a:t>
              </a:r>
              <a:r>
                <a:rPr lang="en-US" sz="3600" b="1" dirty="0" err="1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暫定</a:t>
              </a:r>
              <a:r>
                <a:rPr lang="en-US" sz="3600" b="1" dirty="0">
                  <a:solidFill>
                    <a:srgbClr val="004AAD"/>
                  </a:solidFill>
                  <a:latin typeface="思源宋体 Bold"/>
                  <a:ea typeface="思源宋体 Bold"/>
                  <a:cs typeface="思源宋体 Bold"/>
                  <a:sym typeface="思源宋体 Bold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6344" y="923925"/>
            <a:ext cx="14649341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今年</a:t>
            </a:r>
            <a:r>
              <a:rPr lang="en-US" sz="5999" b="1" u="sng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報名表</a:t>
            </a:r>
            <a:r>
              <a:rPr lang="en-US" sz="5999" b="1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及</a:t>
            </a:r>
            <a:r>
              <a:rPr lang="en-US" sz="5999" b="1" u="sng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優良事蹟表</a:t>
            </a:r>
            <a:r>
              <a:rPr lang="en-US" sz="5999" b="1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內容</a:t>
            </a:r>
            <a:endParaRPr lang="en-US" sz="5999" b="1" spc="34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056097" y="605948"/>
            <a:ext cx="1305554" cy="1689540"/>
          </a:xfrm>
          <a:custGeom>
            <a:avLst/>
            <a:gdLst/>
            <a:ahLst/>
            <a:cxnLst/>
            <a:rect l="l" t="t" r="r" b="b"/>
            <a:pathLst>
              <a:path w="1305554" h="1689540">
                <a:moveTo>
                  <a:pt x="0" y="0"/>
                </a:moveTo>
                <a:lnTo>
                  <a:pt x="1305554" y="0"/>
                </a:lnTo>
                <a:lnTo>
                  <a:pt x="1305554" y="1689540"/>
                </a:lnTo>
                <a:lnTo>
                  <a:pt x="0" y="168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919793" y="3036129"/>
            <a:ext cx="5880915" cy="5618491"/>
            <a:chOff x="0" y="0"/>
            <a:chExt cx="812800" cy="776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76530"/>
            </a:xfrm>
            <a:custGeom>
              <a:avLst/>
              <a:gdLst/>
              <a:ahLst/>
              <a:cxnLst/>
              <a:rect l="l" t="t" r="r" b="b"/>
              <a:pathLst>
                <a:path w="812800" h="776530">
                  <a:moveTo>
                    <a:pt x="406400" y="0"/>
                  </a:moveTo>
                  <a:cubicBezTo>
                    <a:pt x="181951" y="0"/>
                    <a:pt x="0" y="173832"/>
                    <a:pt x="0" y="388265"/>
                  </a:cubicBezTo>
                  <a:cubicBezTo>
                    <a:pt x="0" y="602698"/>
                    <a:pt x="181951" y="776530"/>
                    <a:pt x="406400" y="776530"/>
                  </a:cubicBezTo>
                  <a:cubicBezTo>
                    <a:pt x="630849" y="776530"/>
                    <a:pt x="812800" y="602698"/>
                    <a:pt x="812800" y="388265"/>
                  </a:cubicBezTo>
                  <a:cubicBezTo>
                    <a:pt x="812800" y="1738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E1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5650"/>
              <a:ext cx="660400" cy="6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466344" y="3544744"/>
            <a:ext cx="6492240" cy="0"/>
          </a:xfrm>
          <a:prstGeom prst="line">
            <a:avLst/>
          </a:prstGeom>
          <a:ln w="238125" cap="rnd">
            <a:solidFill>
              <a:srgbClr val="FAE1E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5242019" y="2914613"/>
            <a:ext cx="11599764" cy="1233382"/>
            <a:chOff x="0" y="0"/>
            <a:chExt cx="3055082" cy="3248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55082" cy="324841"/>
            </a:xfrm>
            <a:custGeom>
              <a:avLst/>
              <a:gdLst/>
              <a:ahLst/>
              <a:cxnLst/>
              <a:rect l="l" t="t" r="r" b="b"/>
              <a:pathLst>
                <a:path w="3055082" h="324841">
                  <a:moveTo>
                    <a:pt x="34038" y="0"/>
                  </a:moveTo>
                  <a:lnTo>
                    <a:pt x="3021044" y="0"/>
                  </a:lnTo>
                  <a:cubicBezTo>
                    <a:pt x="3030071" y="0"/>
                    <a:pt x="3038729" y="3586"/>
                    <a:pt x="3045112" y="9970"/>
                  </a:cubicBezTo>
                  <a:cubicBezTo>
                    <a:pt x="3051496" y="16353"/>
                    <a:pt x="3055082" y="25011"/>
                    <a:pt x="3055082" y="34038"/>
                  </a:cubicBezTo>
                  <a:lnTo>
                    <a:pt x="3055082" y="290803"/>
                  </a:lnTo>
                  <a:cubicBezTo>
                    <a:pt x="3055082" y="309602"/>
                    <a:pt x="3039842" y="324841"/>
                    <a:pt x="3021044" y="324841"/>
                  </a:cubicBezTo>
                  <a:lnTo>
                    <a:pt x="34038" y="324841"/>
                  </a:lnTo>
                  <a:cubicBezTo>
                    <a:pt x="15240" y="324841"/>
                    <a:pt x="0" y="309602"/>
                    <a:pt x="0" y="290803"/>
                  </a:cubicBezTo>
                  <a:lnTo>
                    <a:pt x="0" y="34038"/>
                  </a:lnTo>
                  <a:cubicBezTo>
                    <a:pt x="0" y="25011"/>
                    <a:pt x="3586" y="16353"/>
                    <a:pt x="9970" y="9970"/>
                  </a:cubicBezTo>
                  <a:cubicBezTo>
                    <a:pt x="16353" y="3586"/>
                    <a:pt x="25011" y="0"/>
                    <a:pt x="34038" y="0"/>
                  </a:cubicBezTo>
                  <a:close/>
                </a:path>
              </a:pathLst>
            </a:custGeom>
            <a:solidFill>
              <a:srgbClr val="FAE1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055082" cy="381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715002" y="5976587"/>
            <a:ext cx="6492240" cy="0"/>
          </a:xfrm>
          <a:prstGeom prst="line">
            <a:avLst/>
          </a:prstGeom>
          <a:ln w="238125" cap="rnd">
            <a:solidFill>
              <a:srgbClr val="FAE1E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5242019" y="4557570"/>
            <a:ext cx="11599764" cy="2788950"/>
            <a:chOff x="0" y="0"/>
            <a:chExt cx="3055082" cy="7345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55082" cy="734538"/>
            </a:xfrm>
            <a:custGeom>
              <a:avLst/>
              <a:gdLst/>
              <a:ahLst/>
              <a:cxnLst/>
              <a:rect l="l" t="t" r="r" b="b"/>
              <a:pathLst>
                <a:path w="3055082" h="734538">
                  <a:moveTo>
                    <a:pt x="34038" y="0"/>
                  </a:moveTo>
                  <a:lnTo>
                    <a:pt x="3021044" y="0"/>
                  </a:lnTo>
                  <a:cubicBezTo>
                    <a:pt x="3030071" y="0"/>
                    <a:pt x="3038729" y="3586"/>
                    <a:pt x="3045112" y="9970"/>
                  </a:cubicBezTo>
                  <a:cubicBezTo>
                    <a:pt x="3051496" y="16353"/>
                    <a:pt x="3055082" y="25011"/>
                    <a:pt x="3055082" y="34038"/>
                  </a:cubicBezTo>
                  <a:lnTo>
                    <a:pt x="3055082" y="700500"/>
                  </a:lnTo>
                  <a:cubicBezTo>
                    <a:pt x="3055082" y="719299"/>
                    <a:pt x="3039842" y="734538"/>
                    <a:pt x="3021044" y="734538"/>
                  </a:cubicBezTo>
                  <a:lnTo>
                    <a:pt x="34038" y="734538"/>
                  </a:lnTo>
                  <a:cubicBezTo>
                    <a:pt x="25011" y="734538"/>
                    <a:pt x="16353" y="730952"/>
                    <a:pt x="9970" y="724569"/>
                  </a:cubicBezTo>
                  <a:cubicBezTo>
                    <a:pt x="3586" y="718185"/>
                    <a:pt x="0" y="709527"/>
                    <a:pt x="0" y="700500"/>
                  </a:cubicBezTo>
                  <a:lnTo>
                    <a:pt x="0" y="34038"/>
                  </a:lnTo>
                  <a:cubicBezTo>
                    <a:pt x="0" y="25011"/>
                    <a:pt x="3586" y="16353"/>
                    <a:pt x="9970" y="9970"/>
                  </a:cubicBezTo>
                  <a:cubicBezTo>
                    <a:pt x="16353" y="3586"/>
                    <a:pt x="25011" y="0"/>
                    <a:pt x="34038" y="0"/>
                  </a:cubicBezTo>
                  <a:close/>
                </a:path>
              </a:pathLst>
            </a:custGeom>
            <a:solidFill>
              <a:srgbClr val="FAE1E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055082" cy="791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42019" y="7650798"/>
            <a:ext cx="11599764" cy="1233382"/>
            <a:chOff x="0" y="0"/>
            <a:chExt cx="3055082" cy="3248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55082" cy="324841"/>
            </a:xfrm>
            <a:custGeom>
              <a:avLst/>
              <a:gdLst/>
              <a:ahLst/>
              <a:cxnLst/>
              <a:rect l="l" t="t" r="r" b="b"/>
              <a:pathLst>
                <a:path w="3055082" h="324841">
                  <a:moveTo>
                    <a:pt x="34038" y="0"/>
                  </a:moveTo>
                  <a:lnTo>
                    <a:pt x="3021044" y="0"/>
                  </a:lnTo>
                  <a:cubicBezTo>
                    <a:pt x="3030071" y="0"/>
                    <a:pt x="3038729" y="3586"/>
                    <a:pt x="3045112" y="9970"/>
                  </a:cubicBezTo>
                  <a:cubicBezTo>
                    <a:pt x="3051496" y="16353"/>
                    <a:pt x="3055082" y="25011"/>
                    <a:pt x="3055082" y="34038"/>
                  </a:cubicBezTo>
                  <a:lnTo>
                    <a:pt x="3055082" y="290803"/>
                  </a:lnTo>
                  <a:cubicBezTo>
                    <a:pt x="3055082" y="309602"/>
                    <a:pt x="3039842" y="324841"/>
                    <a:pt x="3021044" y="324841"/>
                  </a:cubicBezTo>
                  <a:lnTo>
                    <a:pt x="34038" y="324841"/>
                  </a:lnTo>
                  <a:cubicBezTo>
                    <a:pt x="15240" y="324841"/>
                    <a:pt x="0" y="309602"/>
                    <a:pt x="0" y="290803"/>
                  </a:cubicBezTo>
                  <a:lnTo>
                    <a:pt x="0" y="34038"/>
                  </a:lnTo>
                  <a:cubicBezTo>
                    <a:pt x="0" y="25011"/>
                    <a:pt x="3586" y="16353"/>
                    <a:pt x="9970" y="9970"/>
                  </a:cubicBezTo>
                  <a:cubicBezTo>
                    <a:pt x="16353" y="3586"/>
                    <a:pt x="25011" y="0"/>
                    <a:pt x="34038" y="0"/>
                  </a:cubicBezTo>
                  <a:close/>
                </a:path>
              </a:pathLst>
            </a:custGeom>
            <a:solidFill>
              <a:srgbClr val="FAE1E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055082" cy="381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1466344" y="8267489"/>
            <a:ext cx="6492240" cy="0"/>
          </a:xfrm>
          <a:prstGeom prst="line">
            <a:avLst/>
          </a:prstGeom>
          <a:ln w="238125" cap="rnd">
            <a:solidFill>
              <a:srgbClr val="FAE1E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5707496" y="7899189"/>
            <a:ext cx="11086326" cy="66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校內甄選及決選送件，請各校務必使用</a:t>
            </a:r>
            <a:r>
              <a:rPr lang="zh-TW" altLang="en-US" sz="3999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公版</a:t>
            </a:r>
            <a:r>
              <a:rPr lang="en-US" sz="3999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表件</a:t>
            </a:r>
            <a:endParaRPr lang="en-US" sz="3999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6343177" y="4293420"/>
            <a:ext cx="3380711" cy="6106199"/>
            <a:chOff x="0" y="0"/>
            <a:chExt cx="4507615" cy="8141598"/>
          </a:xfrm>
        </p:grpSpPr>
        <p:sp>
          <p:nvSpPr>
            <p:cNvPr id="21" name="Freeform 21"/>
            <p:cNvSpPr/>
            <p:nvPr/>
          </p:nvSpPr>
          <p:spPr>
            <a:xfrm rot="-5399155">
              <a:off x="133997" y="6380684"/>
              <a:ext cx="1626884" cy="1894480"/>
            </a:xfrm>
            <a:custGeom>
              <a:avLst/>
              <a:gdLst/>
              <a:ahLst/>
              <a:cxnLst/>
              <a:rect l="l" t="t" r="r" b="b"/>
              <a:pathLst>
                <a:path w="1626884" h="1894480">
                  <a:moveTo>
                    <a:pt x="0" y="0"/>
                  </a:moveTo>
                  <a:lnTo>
                    <a:pt x="1626885" y="0"/>
                  </a:lnTo>
                  <a:lnTo>
                    <a:pt x="1626885" y="1894479"/>
                  </a:lnTo>
                  <a:lnTo>
                    <a:pt x="0" y="1894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 rot="5400000">
              <a:off x="611663" y="823117"/>
              <a:ext cx="4719068" cy="3072835"/>
              <a:chOff x="0" y="0"/>
              <a:chExt cx="932162" cy="6069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32162" cy="606980"/>
              </a:xfrm>
              <a:custGeom>
                <a:avLst/>
                <a:gdLst/>
                <a:ahLst/>
                <a:cxnLst/>
                <a:rect l="l" t="t" r="r" b="b"/>
                <a:pathLst>
                  <a:path w="932162" h="606980">
                    <a:moveTo>
                      <a:pt x="111558" y="0"/>
                    </a:moveTo>
                    <a:lnTo>
                      <a:pt x="820604" y="0"/>
                    </a:lnTo>
                    <a:cubicBezTo>
                      <a:pt x="882215" y="0"/>
                      <a:pt x="932162" y="49946"/>
                      <a:pt x="932162" y="111558"/>
                    </a:cubicBezTo>
                    <a:lnTo>
                      <a:pt x="932162" y="495422"/>
                    </a:lnTo>
                    <a:cubicBezTo>
                      <a:pt x="932162" y="557033"/>
                      <a:pt x="882215" y="606980"/>
                      <a:pt x="820604" y="606980"/>
                    </a:cubicBezTo>
                    <a:lnTo>
                      <a:pt x="111558" y="606980"/>
                    </a:lnTo>
                    <a:cubicBezTo>
                      <a:pt x="49946" y="606980"/>
                      <a:pt x="0" y="557033"/>
                      <a:pt x="0" y="495422"/>
                    </a:cubicBezTo>
                    <a:lnTo>
                      <a:pt x="0" y="111558"/>
                    </a:lnTo>
                    <a:cubicBezTo>
                      <a:pt x="0" y="49946"/>
                      <a:pt x="49946" y="0"/>
                      <a:pt x="111558" y="0"/>
                    </a:cubicBezTo>
                    <a:close/>
                  </a:path>
                </a:pathLst>
              </a:custGeom>
              <a:solidFill>
                <a:srgbClr val="7FAFF9">
                  <a:alpha val="69804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932162" cy="664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-1471145" y="2378344"/>
            <a:ext cx="3449782" cy="3539301"/>
            <a:chOff x="0" y="0"/>
            <a:chExt cx="4599709" cy="4719068"/>
          </a:xfrm>
        </p:grpSpPr>
        <p:grpSp>
          <p:nvGrpSpPr>
            <p:cNvPr id="26" name="Group 26"/>
            <p:cNvGrpSpPr/>
            <p:nvPr/>
          </p:nvGrpSpPr>
          <p:grpSpPr>
            <a:xfrm rot="5400000">
              <a:off x="-823117" y="823117"/>
              <a:ext cx="4719068" cy="3072835"/>
              <a:chOff x="0" y="0"/>
              <a:chExt cx="932162" cy="60698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32162" cy="606980"/>
              </a:xfrm>
              <a:custGeom>
                <a:avLst/>
                <a:gdLst/>
                <a:ahLst/>
                <a:cxnLst/>
                <a:rect l="l" t="t" r="r" b="b"/>
                <a:pathLst>
                  <a:path w="932162" h="606980">
                    <a:moveTo>
                      <a:pt x="111558" y="0"/>
                    </a:moveTo>
                    <a:lnTo>
                      <a:pt x="820604" y="0"/>
                    </a:lnTo>
                    <a:cubicBezTo>
                      <a:pt x="882215" y="0"/>
                      <a:pt x="932162" y="49946"/>
                      <a:pt x="932162" y="111558"/>
                    </a:cubicBezTo>
                    <a:lnTo>
                      <a:pt x="932162" y="495422"/>
                    </a:lnTo>
                    <a:cubicBezTo>
                      <a:pt x="932162" y="557033"/>
                      <a:pt x="882215" y="606980"/>
                      <a:pt x="820604" y="606980"/>
                    </a:cubicBezTo>
                    <a:lnTo>
                      <a:pt x="111558" y="606980"/>
                    </a:lnTo>
                    <a:cubicBezTo>
                      <a:pt x="49946" y="606980"/>
                      <a:pt x="0" y="557033"/>
                      <a:pt x="0" y="495422"/>
                    </a:cubicBezTo>
                    <a:lnTo>
                      <a:pt x="0" y="111558"/>
                    </a:lnTo>
                    <a:cubicBezTo>
                      <a:pt x="0" y="49946"/>
                      <a:pt x="49946" y="0"/>
                      <a:pt x="111558" y="0"/>
                    </a:cubicBezTo>
                    <a:close/>
                  </a:path>
                </a:pathLst>
              </a:custGeom>
              <a:solidFill>
                <a:srgbClr val="7FAFF9">
                  <a:alpha val="69804"/>
                </a:srgbClr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932162" cy="664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-5399155">
              <a:off x="2838828" y="1412294"/>
              <a:ext cx="1626884" cy="1894480"/>
            </a:xfrm>
            <a:custGeom>
              <a:avLst/>
              <a:gdLst/>
              <a:ahLst/>
              <a:cxnLst/>
              <a:rect l="l" t="t" r="r" b="b"/>
              <a:pathLst>
                <a:path w="1626884" h="1894480">
                  <a:moveTo>
                    <a:pt x="0" y="0"/>
                  </a:moveTo>
                  <a:lnTo>
                    <a:pt x="1626884" y="0"/>
                  </a:lnTo>
                  <a:lnTo>
                    <a:pt x="1626884" y="1894480"/>
                  </a:lnTo>
                  <a:lnTo>
                    <a:pt x="0" y="1894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3611">
            <a:off x="481974" y="4127300"/>
            <a:ext cx="3924182" cy="364949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5700080" y="4873070"/>
            <a:ext cx="10635681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優良事蹟表：3Q達人各類別有獨立表件、師長推薦改以勾選項目為主、佐證資料新增甄選影片連結欄位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07496" y="3163003"/>
            <a:ext cx="11086326" cy="66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報名表：授權</a:t>
            </a:r>
            <a:r>
              <a:rPr lang="zh-TW" altLang="en-US" sz="3999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書</a:t>
            </a:r>
            <a:r>
              <a:rPr lang="en-US" sz="3999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請各校評估甄選學生狀況後勾選</a:t>
            </a:r>
            <a:endParaRPr lang="en-US" sz="3999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31955" y="3327985"/>
            <a:ext cx="9927345" cy="1699871"/>
            <a:chOff x="0" y="0"/>
            <a:chExt cx="474679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6799" cy="812800"/>
            </a:xfrm>
            <a:custGeom>
              <a:avLst/>
              <a:gdLst/>
              <a:ahLst/>
              <a:cxnLst/>
              <a:rect l="l" t="t" r="r" b="b"/>
              <a:pathLst>
                <a:path w="4746799" h="812800">
                  <a:moveTo>
                    <a:pt x="39773" y="0"/>
                  </a:moveTo>
                  <a:lnTo>
                    <a:pt x="4707026" y="0"/>
                  </a:lnTo>
                  <a:cubicBezTo>
                    <a:pt x="4728992" y="0"/>
                    <a:pt x="4746799" y="17807"/>
                    <a:pt x="4746799" y="39773"/>
                  </a:cubicBezTo>
                  <a:lnTo>
                    <a:pt x="4746799" y="773027"/>
                  </a:lnTo>
                  <a:cubicBezTo>
                    <a:pt x="4746799" y="783576"/>
                    <a:pt x="4742609" y="793692"/>
                    <a:pt x="4735150" y="801151"/>
                  </a:cubicBezTo>
                  <a:cubicBezTo>
                    <a:pt x="4727691" y="808610"/>
                    <a:pt x="4717575" y="812800"/>
                    <a:pt x="4707026" y="812800"/>
                  </a:cubicBezTo>
                  <a:lnTo>
                    <a:pt x="39773" y="812800"/>
                  </a:lnTo>
                  <a:cubicBezTo>
                    <a:pt x="17807" y="812800"/>
                    <a:pt x="0" y="794993"/>
                    <a:pt x="0" y="773027"/>
                  </a:cubicBezTo>
                  <a:lnTo>
                    <a:pt x="0" y="39773"/>
                  </a:lnTo>
                  <a:cubicBezTo>
                    <a:pt x="0" y="17807"/>
                    <a:pt x="17807" y="0"/>
                    <a:pt x="39773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746799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31955" y="5253193"/>
            <a:ext cx="9927345" cy="2319682"/>
            <a:chOff x="0" y="0"/>
            <a:chExt cx="4746799" cy="11091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46799" cy="1109165"/>
            </a:xfrm>
            <a:custGeom>
              <a:avLst/>
              <a:gdLst/>
              <a:ahLst/>
              <a:cxnLst/>
              <a:rect l="l" t="t" r="r" b="b"/>
              <a:pathLst>
                <a:path w="4746799" h="1109165">
                  <a:moveTo>
                    <a:pt x="39773" y="0"/>
                  </a:moveTo>
                  <a:lnTo>
                    <a:pt x="4707026" y="0"/>
                  </a:lnTo>
                  <a:cubicBezTo>
                    <a:pt x="4728992" y="0"/>
                    <a:pt x="4746799" y="17807"/>
                    <a:pt x="4746799" y="39773"/>
                  </a:cubicBezTo>
                  <a:lnTo>
                    <a:pt x="4746799" y="1069392"/>
                  </a:lnTo>
                  <a:cubicBezTo>
                    <a:pt x="4746799" y="1079941"/>
                    <a:pt x="4742609" y="1090057"/>
                    <a:pt x="4735150" y="1097516"/>
                  </a:cubicBezTo>
                  <a:cubicBezTo>
                    <a:pt x="4727691" y="1104975"/>
                    <a:pt x="4717575" y="1109165"/>
                    <a:pt x="4707026" y="1109165"/>
                  </a:cubicBezTo>
                  <a:lnTo>
                    <a:pt x="39773" y="1109165"/>
                  </a:lnTo>
                  <a:cubicBezTo>
                    <a:pt x="17807" y="1109165"/>
                    <a:pt x="0" y="1091358"/>
                    <a:pt x="0" y="1069392"/>
                  </a:cubicBezTo>
                  <a:lnTo>
                    <a:pt x="0" y="39773"/>
                  </a:lnTo>
                  <a:cubicBezTo>
                    <a:pt x="0" y="17807"/>
                    <a:pt x="17807" y="0"/>
                    <a:pt x="39773" y="0"/>
                  </a:cubicBezTo>
                  <a:close/>
                </a:path>
              </a:pathLst>
            </a:custGeom>
            <a:solidFill>
              <a:srgbClr val="FFA8B6">
                <a:alpha val="2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746799" cy="1128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31955" y="7834589"/>
            <a:ext cx="9927345" cy="1205135"/>
            <a:chOff x="0" y="0"/>
            <a:chExt cx="4746799" cy="5762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46799" cy="576240"/>
            </a:xfrm>
            <a:custGeom>
              <a:avLst/>
              <a:gdLst/>
              <a:ahLst/>
              <a:cxnLst/>
              <a:rect l="l" t="t" r="r" b="b"/>
              <a:pathLst>
                <a:path w="4746799" h="576240">
                  <a:moveTo>
                    <a:pt x="39773" y="0"/>
                  </a:moveTo>
                  <a:lnTo>
                    <a:pt x="4707026" y="0"/>
                  </a:lnTo>
                  <a:cubicBezTo>
                    <a:pt x="4728992" y="0"/>
                    <a:pt x="4746799" y="17807"/>
                    <a:pt x="4746799" y="39773"/>
                  </a:cubicBezTo>
                  <a:lnTo>
                    <a:pt x="4746799" y="536467"/>
                  </a:lnTo>
                  <a:cubicBezTo>
                    <a:pt x="4746799" y="547016"/>
                    <a:pt x="4742609" y="557132"/>
                    <a:pt x="4735150" y="564591"/>
                  </a:cubicBezTo>
                  <a:cubicBezTo>
                    <a:pt x="4727691" y="572050"/>
                    <a:pt x="4717575" y="576240"/>
                    <a:pt x="4707026" y="576240"/>
                  </a:cubicBezTo>
                  <a:lnTo>
                    <a:pt x="39773" y="576240"/>
                  </a:lnTo>
                  <a:cubicBezTo>
                    <a:pt x="17807" y="576240"/>
                    <a:pt x="0" y="558433"/>
                    <a:pt x="0" y="536467"/>
                  </a:cubicBezTo>
                  <a:lnTo>
                    <a:pt x="0" y="39773"/>
                  </a:lnTo>
                  <a:cubicBezTo>
                    <a:pt x="0" y="17807"/>
                    <a:pt x="17807" y="0"/>
                    <a:pt x="39773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4746799" cy="595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539680" y="841959"/>
            <a:ext cx="8587347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zh-TW" altLang="en-US" sz="5999" b="1" u="sng" spc="34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依慣例可以</a:t>
            </a:r>
            <a:r>
              <a:rPr lang="en-US" sz="5999" b="1" u="sng" spc="341" dirty="0" err="1">
                <a:solidFill>
                  <a:srgbClr val="7030A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短影音</a:t>
            </a:r>
            <a:endParaRPr lang="en-US" sz="5999" b="1" u="sng" spc="341" dirty="0">
              <a:solidFill>
                <a:srgbClr val="7030A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  <a:p>
            <a:pPr algn="l">
              <a:lnSpc>
                <a:spcPts val="8399"/>
              </a:lnSpc>
            </a:pPr>
            <a:r>
              <a:rPr lang="en-US" sz="5999" b="1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作為輔助佐證資料</a:t>
            </a:r>
            <a:endParaRPr lang="en-US" sz="5999" b="1" spc="34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-646230" y="2668550"/>
            <a:ext cx="7127264" cy="5547599"/>
            <a:chOff x="0" y="0"/>
            <a:chExt cx="9503019" cy="7396799"/>
          </a:xfrm>
        </p:grpSpPr>
        <p:grpSp>
          <p:nvGrpSpPr>
            <p:cNvPr id="13" name="Group 13"/>
            <p:cNvGrpSpPr/>
            <p:nvPr/>
          </p:nvGrpSpPr>
          <p:grpSpPr>
            <a:xfrm>
              <a:off x="2370800" y="0"/>
              <a:ext cx="6429173" cy="6618295"/>
              <a:chOff x="0" y="0"/>
              <a:chExt cx="1711427" cy="176177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11427" cy="1761771"/>
              </a:xfrm>
              <a:custGeom>
                <a:avLst/>
                <a:gdLst/>
                <a:ahLst/>
                <a:cxnLst/>
                <a:rect l="l" t="t" r="r" b="b"/>
                <a:pathLst>
                  <a:path w="1711427" h="1761771">
                    <a:moveTo>
                      <a:pt x="47657" y="0"/>
                    </a:moveTo>
                    <a:lnTo>
                      <a:pt x="1663770" y="0"/>
                    </a:lnTo>
                    <a:cubicBezTo>
                      <a:pt x="1690090" y="0"/>
                      <a:pt x="1711427" y="21337"/>
                      <a:pt x="1711427" y="47657"/>
                    </a:cubicBezTo>
                    <a:lnTo>
                      <a:pt x="1711427" y="1714114"/>
                    </a:lnTo>
                    <a:cubicBezTo>
                      <a:pt x="1711427" y="1740434"/>
                      <a:pt x="1690090" y="1761771"/>
                      <a:pt x="1663770" y="1761771"/>
                    </a:cubicBezTo>
                    <a:lnTo>
                      <a:pt x="47657" y="1761771"/>
                    </a:lnTo>
                    <a:cubicBezTo>
                      <a:pt x="21337" y="1761771"/>
                      <a:pt x="0" y="1740434"/>
                      <a:pt x="0" y="1714114"/>
                    </a:cubicBezTo>
                    <a:lnTo>
                      <a:pt x="0" y="47657"/>
                    </a:lnTo>
                    <a:cubicBezTo>
                      <a:pt x="0" y="21337"/>
                      <a:pt x="21337" y="0"/>
                      <a:pt x="47657" y="0"/>
                    </a:cubicBezTo>
                    <a:close/>
                  </a:path>
                </a:pathLst>
              </a:custGeom>
              <a:solidFill>
                <a:srgbClr val="FFA8B6">
                  <a:alpha val="29804"/>
                </a:srgbClr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711427" cy="1818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-5399155">
              <a:off x="8196361" y="1031014"/>
              <a:ext cx="1207225" cy="1405794"/>
            </a:xfrm>
            <a:custGeom>
              <a:avLst/>
              <a:gdLst/>
              <a:ahLst/>
              <a:cxnLst/>
              <a:rect l="l" t="t" r="r" b="b"/>
              <a:pathLst>
                <a:path w="1207225" h="1405794">
                  <a:moveTo>
                    <a:pt x="0" y="0"/>
                  </a:moveTo>
                  <a:lnTo>
                    <a:pt x="1207225" y="0"/>
                  </a:lnTo>
                  <a:lnTo>
                    <a:pt x="1207225" y="1405794"/>
                  </a:lnTo>
                  <a:lnTo>
                    <a:pt x="0" y="140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 rot="5400000">
              <a:off x="1220940" y="2010472"/>
              <a:ext cx="4165387" cy="6607266"/>
              <a:chOff x="0" y="0"/>
              <a:chExt cx="1108814" cy="175883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08814" cy="1758835"/>
              </a:xfrm>
              <a:custGeom>
                <a:avLst/>
                <a:gdLst/>
                <a:ahLst/>
                <a:cxnLst/>
                <a:rect l="l" t="t" r="r" b="b"/>
                <a:pathLst>
                  <a:path w="1108814" h="1758835">
                    <a:moveTo>
                      <a:pt x="93785" y="0"/>
                    </a:moveTo>
                    <a:lnTo>
                      <a:pt x="1015029" y="0"/>
                    </a:lnTo>
                    <a:cubicBezTo>
                      <a:pt x="1039902" y="0"/>
                      <a:pt x="1063757" y="9881"/>
                      <a:pt x="1081345" y="27469"/>
                    </a:cubicBezTo>
                    <a:cubicBezTo>
                      <a:pt x="1098933" y="45057"/>
                      <a:pt x="1108814" y="68912"/>
                      <a:pt x="1108814" y="93785"/>
                    </a:cubicBezTo>
                    <a:lnTo>
                      <a:pt x="1108814" y="1665050"/>
                    </a:lnTo>
                    <a:cubicBezTo>
                      <a:pt x="1108814" y="1689923"/>
                      <a:pt x="1098933" y="1713778"/>
                      <a:pt x="1081345" y="1731366"/>
                    </a:cubicBezTo>
                    <a:cubicBezTo>
                      <a:pt x="1063757" y="1748954"/>
                      <a:pt x="1039902" y="1758835"/>
                      <a:pt x="1015029" y="1758835"/>
                    </a:cubicBezTo>
                    <a:lnTo>
                      <a:pt x="93785" y="1758835"/>
                    </a:lnTo>
                    <a:cubicBezTo>
                      <a:pt x="68912" y="1758835"/>
                      <a:pt x="45057" y="1748954"/>
                      <a:pt x="27469" y="1731366"/>
                    </a:cubicBezTo>
                    <a:cubicBezTo>
                      <a:pt x="9881" y="1713778"/>
                      <a:pt x="0" y="1689923"/>
                      <a:pt x="0" y="1665050"/>
                    </a:cubicBezTo>
                    <a:lnTo>
                      <a:pt x="0" y="93785"/>
                    </a:lnTo>
                    <a:cubicBezTo>
                      <a:pt x="0" y="68912"/>
                      <a:pt x="9881" y="45057"/>
                      <a:pt x="27469" y="27469"/>
                    </a:cubicBezTo>
                    <a:cubicBezTo>
                      <a:pt x="45057" y="9881"/>
                      <a:pt x="68912" y="0"/>
                      <a:pt x="93785" y="0"/>
                    </a:cubicBezTo>
                    <a:close/>
                  </a:path>
                </a:pathLst>
              </a:custGeom>
              <a:solidFill>
                <a:srgbClr val="7FAFF9">
                  <a:alpha val="69804"/>
                </a:srgbClr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1108814" cy="18159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116588"/>
            <a:ext cx="4710559" cy="5417872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 rot="491605">
            <a:off x="14674523" y="1172138"/>
            <a:ext cx="2062729" cy="1213652"/>
          </a:xfrm>
          <a:custGeom>
            <a:avLst/>
            <a:gdLst/>
            <a:ahLst/>
            <a:cxnLst/>
            <a:rect l="l" t="t" r="r" b="b"/>
            <a:pathLst>
              <a:path w="2062729" h="1213652">
                <a:moveTo>
                  <a:pt x="0" y="0"/>
                </a:moveTo>
                <a:lnTo>
                  <a:pt x="2062729" y="0"/>
                </a:lnTo>
                <a:lnTo>
                  <a:pt x="2062729" y="1213652"/>
                </a:lnTo>
                <a:lnTo>
                  <a:pt x="0" y="1213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539680" y="3662046"/>
            <a:ext cx="1023729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600" b="1" spc="-17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01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39680" y="5932021"/>
            <a:ext cx="1023729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600" b="1" spc="-17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02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39680" y="7934825"/>
            <a:ext cx="1023729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600" b="1" spc="-17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03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57029" y="3457195"/>
            <a:ext cx="7884754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迎合自媒體趨勢，鼓勵運用短影音述說個人生命經驗與故事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57029" y="5375674"/>
            <a:ext cx="7884754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影片內容形式不拘，以5分鐘為限並上傳至個人Google雲端硬碟或YouTube平台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57029" y="8047537"/>
            <a:ext cx="7884754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請檢附連結於優良事蹟表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5956" y="3327985"/>
            <a:ext cx="10793344" cy="1077202"/>
            <a:chOff x="0" y="0"/>
            <a:chExt cx="5160880" cy="515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0880" cy="515068"/>
            </a:xfrm>
            <a:custGeom>
              <a:avLst/>
              <a:gdLst/>
              <a:ahLst/>
              <a:cxnLst/>
              <a:rect l="l" t="t" r="r" b="b"/>
              <a:pathLst>
                <a:path w="5160880" h="515068">
                  <a:moveTo>
                    <a:pt x="36582" y="0"/>
                  </a:moveTo>
                  <a:lnTo>
                    <a:pt x="5124298" y="0"/>
                  </a:lnTo>
                  <a:cubicBezTo>
                    <a:pt x="5134001" y="0"/>
                    <a:pt x="5143305" y="3854"/>
                    <a:pt x="5150165" y="10715"/>
                  </a:cubicBezTo>
                  <a:cubicBezTo>
                    <a:pt x="5157026" y="17575"/>
                    <a:pt x="5160880" y="26880"/>
                    <a:pt x="5160880" y="36582"/>
                  </a:cubicBezTo>
                  <a:lnTo>
                    <a:pt x="5160880" y="478487"/>
                  </a:lnTo>
                  <a:cubicBezTo>
                    <a:pt x="5160880" y="488189"/>
                    <a:pt x="5157026" y="497493"/>
                    <a:pt x="5150165" y="504354"/>
                  </a:cubicBezTo>
                  <a:cubicBezTo>
                    <a:pt x="5143305" y="511214"/>
                    <a:pt x="5134001" y="515068"/>
                    <a:pt x="5124298" y="515068"/>
                  </a:cubicBezTo>
                  <a:lnTo>
                    <a:pt x="36582" y="515068"/>
                  </a:lnTo>
                  <a:cubicBezTo>
                    <a:pt x="26880" y="515068"/>
                    <a:pt x="17575" y="511214"/>
                    <a:pt x="10715" y="504354"/>
                  </a:cubicBezTo>
                  <a:cubicBezTo>
                    <a:pt x="3854" y="497493"/>
                    <a:pt x="0" y="488189"/>
                    <a:pt x="0" y="478487"/>
                  </a:cubicBezTo>
                  <a:lnTo>
                    <a:pt x="0" y="36582"/>
                  </a:lnTo>
                  <a:cubicBezTo>
                    <a:pt x="0" y="26880"/>
                    <a:pt x="3854" y="17575"/>
                    <a:pt x="10715" y="10715"/>
                  </a:cubicBezTo>
                  <a:cubicBezTo>
                    <a:pt x="17575" y="3854"/>
                    <a:pt x="26880" y="0"/>
                    <a:pt x="36582" y="0"/>
                  </a:cubicBezTo>
                  <a:close/>
                </a:path>
              </a:pathLst>
            </a:custGeom>
            <a:solidFill>
              <a:srgbClr val="FAE1E7">
                <a:alpha val="6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160880" cy="534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65956" y="4702103"/>
            <a:ext cx="10793344" cy="2048348"/>
            <a:chOff x="0" y="0"/>
            <a:chExt cx="5160880" cy="979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60880" cy="979426"/>
            </a:xfrm>
            <a:custGeom>
              <a:avLst/>
              <a:gdLst/>
              <a:ahLst/>
              <a:cxnLst/>
              <a:rect l="l" t="t" r="r" b="b"/>
              <a:pathLst>
                <a:path w="5160880" h="979426">
                  <a:moveTo>
                    <a:pt x="36582" y="0"/>
                  </a:moveTo>
                  <a:lnTo>
                    <a:pt x="5124298" y="0"/>
                  </a:lnTo>
                  <a:cubicBezTo>
                    <a:pt x="5134001" y="0"/>
                    <a:pt x="5143305" y="3854"/>
                    <a:pt x="5150165" y="10715"/>
                  </a:cubicBezTo>
                  <a:cubicBezTo>
                    <a:pt x="5157026" y="17575"/>
                    <a:pt x="5160880" y="26880"/>
                    <a:pt x="5160880" y="36582"/>
                  </a:cubicBezTo>
                  <a:lnTo>
                    <a:pt x="5160880" y="942844"/>
                  </a:lnTo>
                  <a:cubicBezTo>
                    <a:pt x="5160880" y="952546"/>
                    <a:pt x="5157026" y="961851"/>
                    <a:pt x="5150165" y="968711"/>
                  </a:cubicBezTo>
                  <a:cubicBezTo>
                    <a:pt x="5143305" y="975571"/>
                    <a:pt x="5134001" y="979426"/>
                    <a:pt x="5124298" y="979426"/>
                  </a:cubicBezTo>
                  <a:lnTo>
                    <a:pt x="36582" y="979426"/>
                  </a:lnTo>
                  <a:cubicBezTo>
                    <a:pt x="26880" y="979426"/>
                    <a:pt x="17575" y="975571"/>
                    <a:pt x="10715" y="968711"/>
                  </a:cubicBezTo>
                  <a:cubicBezTo>
                    <a:pt x="3854" y="961851"/>
                    <a:pt x="0" y="952546"/>
                    <a:pt x="0" y="942844"/>
                  </a:cubicBezTo>
                  <a:lnTo>
                    <a:pt x="0" y="36582"/>
                  </a:lnTo>
                  <a:cubicBezTo>
                    <a:pt x="0" y="26880"/>
                    <a:pt x="3854" y="17575"/>
                    <a:pt x="10715" y="10715"/>
                  </a:cubicBezTo>
                  <a:cubicBezTo>
                    <a:pt x="17575" y="3854"/>
                    <a:pt x="26880" y="0"/>
                    <a:pt x="36582" y="0"/>
                  </a:cubicBezTo>
                  <a:close/>
                </a:path>
              </a:pathLst>
            </a:custGeom>
            <a:solidFill>
              <a:srgbClr val="7FAFF9">
                <a:alpha val="2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160880" cy="998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5956" y="7045725"/>
            <a:ext cx="10793344" cy="1993999"/>
            <a:chOff x="0" y="0"/>
            <a:chExt cx="5160880" cy="9534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60880" cy="953439"/>
            </a:xfrm>
            <a:custGeom>
              <a:avLst/>
              <a:gdLst/>
              <a:ahLst/>
              <a:cxnLst/>
              <a:rect l="l" t="t" r="r" b="b"/>
              <a:pathLst>
                <a:path w="5160880" h="953439">
                  <a:moveTo>
                    <a:pt x="36582" y="0"/>
                  </a:moveTo>
                  <a:lnTo>
                    <a:pt x="5124298" y="0"/>
                  </a:lnTo>
                  <a:cubicBezTo>
                    <a:pt x="5134001" y="0"/>
                    <a:pt x="5143305" y="3854"/>
                    <a:pt x="5150165" y="10715"/>
                  </a:cubicBezTo>
                  <a:cubicBezTo>
                    <a:pt x="5157026" y="17575"/>
                    <a:pt x="5160880" y="26880"/>
                    <a:pt x="5160880" y="36582"/>
                  </a:cubicBezTo>
                  <a:lnTo>
                    <a:pt x="5160880" y="916857"/>
                  </a:lnTo>
                  <a:cubicBezTo>
                    <a:pt x="5160880" y="926559"/>
                    <a:pt x="5157026" y="935864"/>
                    <a:pt x="5150165" y="942724"/>
                  </a:cubicBezTo>
                  <a:cubicBezTo>
                    <a:pt x="5143305" y="949584"/>
                    <a:pt x="5134001" y="953439"/>
                    <a:pt x="5124298" y="953439"/>
                  </a:cubicBezTo>
                  <a:lnTo>
                    <a:pt x="36582" y="953439"/>
                  </a:lnTo>
                  <a:cubicBezTo>
                    <a:pt x="26880" y="953439"/>
                    <a:pt x="17575" y="949584"/>
                    <a:pt x="10715" y="942724"/>
                  </a:cubicBezTo>
                  <a:cubicBezTo>
                    <a:pt x="3854" y="935864"/>
                    <a:pt x="0" y="926559"/>
                    <a:pt x="0" y="916857"/>
                  </a:cubicBezTo>
                  <a:lnTo>
                    <a:pt x="0" y="36582"/>
                  </a:lnTo>
                  <a:cubicBezTo>
                    <a:pt x="0" y="26880"/>
                    <a:pt x="3854" y="17575"/>
                    <a:pt x="10715" y="10715"/>
                  </a:cubicBezTo>
                  <a:cubicBezTo>
                    <a:pt x="17575" y="3854"/>
                    <a:pt x="26880" y="0"/>
                    <a:pt x="36582" y="0"/>
                  </a:cubicBezTo>
                  <a:close/>
                </a:path>
              </a:pathLst>
            </a:custGeom>
            <a:solidFill>
              <a:srgbClr val="FAE1E7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5160880" cy="972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903077" y="2903191"/>
            <a:ext cx="7127264" cy="4700005"/>
            <a:chOff x="0" y="0"/>
            <a:chExt cx="9503019" cy="6266673"/>
          </a:xfrm>
        </p:grpSpPr>
        <p:sp>
          <p:nvSpPr>
            <p:cNvPr id="12" name="Freeform 12"/>
            <p:cNvSpPr/>
            <p:nvPr/>
          </p:nvSpPr>
          <p:spPr>
            <a:xfrm rot="-5399155">
              <a:off x="8196361" y="-99112"/>
              <a:ext cx="1207225" cy="1405794"/>
            </a:xfrm>
            <a:custGeom>
              <a:avLst/>
              <a:gdLst/>
              <a:ahLst/>
              <a:cxnLst/>
              <a:rect l="l" t="t" r="r" b="b"/>
              <a:pathLst>
                <a:path w="1207225" h="1405794">
                  <a:moveTo>
                    <a:pt x="0" y="0"/>
                  </a:moveTo>
                  <a:lnTo>
                    <a:pt x="1207225" y="0"/>
                  </a:lnTo>
                  <a:lnTo>
                    <a:pt x="1207225" y="1405794"/>
                  </a:lnTo>
                  <a:lnTo>
                    <a:pt x="0" y="140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 rot="5400000">
              <a:off x="1220940" y="880347"/>
              <a:ext cx="4165387" cy="6607266"/>
              <a:chOff x="0" y="0"/>
              <a:chExt cx="1108814" cy="17588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108814" cy="1758835"/>
              </a:xfrm>
              <a:custGeom>
                <a:avLst/>
                <a:gdLst/>
                <a:ahLst/>
                <a:cxnLst/>
                <a:rect l="l" t="t" r="r" b="b"/>
                <a:pathLst>
                  <a:path w="1108814" h="1758835">
                    <a:moveTo>
                      <a:pt x="93785" y="0"/>
                    </a:moveTo>
                    <a:lnTo>
                      <a:pt x="1015029" y="0"/>
                    </a:lnTo>
                    <a:cubicBezTo>
                      <a:pt x="1039902" y="0"/>
                      <a:pt x="1063757" y="9881"/>
                      <a:pt x="1081345" y="27469"/>
                    </a:cubicBezTo>
                    <a:cubicBezTo>
                      <a:pt x="1098933" y="45057"/>
                      <a:pt x="1108814" y="68912"/>
                      <a:pt x="1108814" y="93785"/>
                    </a:cubicBezTo>
                    <a:lnTo>
                      <a:pt x="1108814" y="1665050"/>
                    </a:lnTo>
                    <a:cubicBezTo>
                      <a:pt x="1108814" y="1689923"/>
                      <a:pt x="1098933" y="1713778"/>
                      <a:pt x="1081345" y="1731366"/>
                    </a:cubicBezTo>
                    <a:cubicBezTo>
                      <a:pt x="1063757" y="1748954"/>
                      <a:pt x="1039902" y="1758835"/>
                      <a:pt x="1015029" y="1758835"/>
                    </a:cubicBezTo>
                    <a:lnTo>
                      <a:pt x="93785" y="1758835"/>
                    </a:lnTo>
                    <a:cubicBezTo>
                      <a:pt x="68912" y="1758835"/>
                      <a:pt x="45057" y="1748954"/>
                      <a:pt x="27469" y="1731366"/>
                    </a:cubicBezTo>
                    <a:cubicBezTo>
                      <a:pt x="9881" y="1713778"/>
                      <a:pt x="0" y="1689923"/>
                      <a:pt x="0" y="1665050"/>
                    </a:cubicBezTo>
                    <a:lnTo>
                      <a:pt x="0" y="93785"/>
                    </a:lnTo>
                    <a:cubicBezTo>
                      <a:pt x="0" y="68912"/>
                      <a:pt x="9881" y="45057"/>
                      <a:pt x="27469" y="27469"/>
                    </a:cubicBezTo>
                    <a:cubicBezTo>
                      <a:pt x="45057" y="9881"/>
                      <a:pt x="68912" y="0"/>
                      <a:pt x="93785" y="0"/>
                    </a:cubicBezTo>
                    <a:close/>
                  </a:path>
                </a:pathLst>
              </a:custGeom>
              <a:solidFill>
                <a:srgbClr val="7FAFF9">
                  <a:alpha val="69804"/>
                </a:srgbClr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108814" cy="18159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0" y="4405187"/>
            <a:ext cx="6034992" cy="4312276"/>
          </a:xfrm>
          <a:custGeom>
            <a:avLst/>
            <a:gdLst/>
            <a:ahLst/>
            <a:cxnLst/>
            <a:rect l="l" t="t" r="r" b="b"/>
            <a:pathLst>
              <a:path w="6034992" h="4312276">
                <a:moveTo>
                  <a:pt x="0" y="0"/>
                </a:moveTo>
                <a:lnTo>
                  <a:pt x="6034992" y="0"/>
                </a:lnTo>
                <a:lnTo>
                  <a:pt x="6034992" y="4312276"/>
                </a:lnTo>
                <a:lnTo>
                  <a:pt x="0" y="431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8576">
            <a:off x="6839607" y="3569477"/>
            <a:ext cx="691877" cy="657912"/>
          </a:xfrm>
          <a:custGeom>
            <a:avLst/>
            <a:gdLst/>
            <a:ahLst/>
            <a:cxnLst/>
            <a:rect l="l" t="t" r="r" b="b"/>
            <a:pathLst>
              <a:path w="691877" h="657912">
                <a:moveTo>
                  <a:pt x="0" y="0"/>
                </a:moveTo>
                <a:lnTo>
                  <a:pt x="691877" y="0"/>
                </a:lnTo>
                <a:lnTo>
                  <a:pt x="691877" y="657912"/>
                </a:lnTo>
                <a:lnTo>
                  <a:pt x="0" y="65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651459"/>
            <a:ext cx="14701826" cy="206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 spc="341" dirty="0" err="1">
                <a:latin typeface="思源宋体 Bold"/>
                <a:ea typeface="思源宋体 Bold"/>
                <a:cs typeface="思源宋体 Bold"/>
                <a:sym typeface="思源宋体 Bold"/>
              </a:rPr>
              <a:t>今年</a:t>
            </a:r>
            <a:r>
              <a:rPr lang="en-US" sz="5999" b="1" spc="341" dirty="0" err="1">
                <a:solidFill>
                  <a:srgbClr val="FF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優選獎勵</a:t>
            </a:r>
            <a:endParaRPr lang="en-US" sz="5999" b="1" spc="341" dirty="0">
              <a:solidFill>
                <a:srgbClr val="FF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  <a:p>
            <a:pPr algn="l">
              <a:lnSpc>
                <a:spcPts val="8399"/>
              </a:lnSpc>
            </a:pPr>
            <a:r>
              <a:rPr lang="en-US" sz="5999" b="1" spc="34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鼓勵各校展現學生生命經驗與故事</a:t>
            </a:r>
            <a:endParaRPr lang="en-US" sz="5999" b="1" spc="34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91030" y="3530133"/>
            <a:ext cx="8698268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各組、各類達人各選出</a:t>
            </a:r>
            <a:r>
              <a:rPr lang="en-US" sz="3999" b="1" dirty="0">
                <a:solidFill>
                  <a:srgbClr val="FF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5名</a:t>
            </a:r>
            <a:r>
              <a:rPr lang="en-US" sz="3999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榮獲優選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91030" y="5005551"/>
            <a:ext cx="8698268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提高優選學生獎勵金額：優選學生頒發獎狀乙張及</a:t>
            </a:r>
            <a:r>
              <a:rPr lang="en-US" sz="3999" b="1" u="sng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禮券800元或等值獎品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91030" y="7372799"/>
            <a:ext cx="8698268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邀請國高中優選學生參加生命教育雙語暑期營隊暨成果展(辦法另訂)</a:t>
            </a:r>
          </a:p>
        </p:txBody>
      </p:sp>
      <p:sp>
        <p:nvSpPr>
          <p:cNvPr id="22" name="Freeform 22"/>
          <p:cNvSpPr/>
          <p:nvPr/>
        </p:nvSpPr>
        <p:spPr>
          <a:xfrm rot="-638576">
            <a:off x="6839607" y="5073019"/>
            <a:ext cx="691877" cy="657912"/>
          </a:xfrm>
          <a:custGeom>
            <a:avLst/>
            <a:gdLst/>
            <a:ahLst/>
            <a:cxnLst/>
            <a:rect l="l" t="t" r="r" b="b"/>
            <a:pathLst>
              <a:path w="691877" h="657912">
                <a:moveTo>
                  <a:pt x="0" y="0"/>
                </a:moveTo>
                <a:lnTo>
                  <a:pt x="691877" y="0"/>
                </a:lnTo>
                <a:lnTo>
                  <a:pt x="691877" y="657912"/>
                </a:lnTo>
                <a:lnTo>
                  <a:pt x="0" y="65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38576">
            <a:off x="6839607" y="7377381"/>
            <a:ext cx="691877" cy="657912"/>
          </a:xfrm>
          <a:custGeom>
            <a:avLst/>
            <a:gdLst/>
            <a:ahLst/>
            <a:cxnLst/>
            <a:rect l="l" t="t" r="r" b="b"/>
            <a:pathLst>
              <a:path w="691877" h="657912">
                <a:moveTo>
                  <a:pt x="0" y="0"/>
                </a:moveTo>
                <a:lnTo>
                  <a:pt x="691877" y="0"/>
                </a:lnTo>
                <a:lnTo>
                  <a:pt x="691877" y="657912"/>
                </a:lnTo>
                <a:lnTo>
                  <a:pt x="0" y="65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399155">
            <a:off x="16806590" y="9470216"/>
            <a:ext cx="905419" cy="1054345"/>
          </a:xfrm>
          <a:custGeom>
            <a:avLst/>
            <a:gdLst/>
            <a:ahLst/>
            <a:cxnLst/>
            <a:rect l="l" t="t" r="r" b="b"/>
            <a:pathLst>
              <a:path w="905419" h="1054345">
                <a:moveTo>
                  <a:pt x="0" y="0"/>
                </a:moveTo>
                <a:lnTo>
                  <a:pt x="905420" y="0"/>
                </a:lnTo>
                <a:lnTo>
                  <a:pt x="905420" y="1054345"/>
                </a:lnTo>
                <a:lnTo>
                  <a:pt x="0" y="1054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6539" y="2354251"/>
            <a:ext cx="7281133" cy="3060834"/>
            <a:chOff x="0" y="0"/>
            <a:chExt cx="1917665" cy="8061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7665" cy="806146"/>
            </a:xfrm>
            <a:custGeom>
              <a:avLst/>
              <a:gdLst/>
              <a:ahLst/>
              <a:cxnLst/>
              <a:rect l="l" t="t" r="r" b="b"/>
              <a:pathLst>
                <a:path w="1917665" h="806146">
                  <a:moveTo>
                    <a:pt x="54228" y="0"/>
                  </a:moveTo>
                  <a:lnTo>
                    <a:pt x="1863437" y="0"/>
                  </a:lnTo>
                  <a:cubicBezTo>
                    <a:pt x="1893386" y="0"/>
                    <a:pt x="1917665" y="24278"/>
                    <a:pt x="1917665" y="54228"/>
                  </a:cubicBezTo>
                  <a:lnTo>
                    <a:pt x="1917665" y="751918"/>
                  </a:lnTo>
                  <a:cubicBezTo>
                    <a:pt x="1917665" y="766300"/>
                    <a:pt x="1911952" y="780093"/>
                    <a:pt x="1901782" y="790263"/>
                  </a:cubicBezTo>
                  <a:cubicBezTo>
                    <a:pt x="1891612" y="800432"/>
                    <a:pt x="1877819" y="806146"/>
                    <a:pt x="1863437" y="806146"/>
                  </a:cubicBezTo>
                  <a:lnTo>
                    <a:pt x="54228" y="806146"/>
                  </a:lnTo>
                  <a:cubicBezTo>
                    <a:pt x="24278" y="806146"/>
                    <a:pt x="0" y="781867"/>
                    <a:pt x="0" y="751918"/>
                  </a:cubicBezTo>
                  <a:lnTo>
                    <a:pt x="0" y="54228"/>
                  </a:lnTo>
                  <a:cubicBezTo>
                    <a:pt x="0" y="24278"/>
                    <a:pt x="24278" y="0"/>
                    <a:pt x="54228" y="0"/>
                  </a:cubicBezTo>
                  <a:close/>
                </a:path>
              </a:pathLst>
            </a:custGeom>
            <a:solidFill>
              <a:srgbClr val="FFC7D4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917665" cy="82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90413" y="2354251"/>
            <a:ext cx="7491073" cy="3060834"/>
            <a:chOff x="0" y="0"/>
            <a:chExt cx="1972957" cy="8061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2957" cy="806146"/>
            </a:xfrm>
            <a:custGeom>
              <a:avLst/>
              <a:gdLst/>
              <a:ahLst/>
              <a:cxnLst/>
              <a:rect l="l" t="t" r="r" b="b"/>
              <a:pathLst>
                <a:path w="1972957" h="806146">
                  <a:moveTo>
                    <a:pt x="52708" y="0"/>
                  </a:moveTo>
                  <a:lnTo>
                    <a:pt x="1920249" y="0"/>
                  </a:lnTo>
                  <a:cubicBezTo>
                    <a:pt x="1934228" y="0"/>
                    <a:pt x="1947635" y="5553"/>
                    <a:pt x="1957519" y="15438"/>
                  </a:cubicBezTo>
                  <a:cubicBezTo>
                    <a:pt x="1967404" y="25322"/>
                    <a:pt x="1972957" y="38729"/>
                    <a:pt x="1972957" y="52708"/>
                  </a:cubicBezTo>
                  <a:lnTo>
                    <a:pt x="1972957" y="753438"/>
                  </a:lnTo>
                  <a:cubicBezTo>
                    <a:pt x="1972957" y="767417"/>
                    <a:pt x="1967404" y="780823"/>
                    <a:pt x="1957519" y="790708"/>
                  </a:cubicBezTo>
                  <a:cubicBezTo>
                    <a:pt x="1947635" y="800592"/>
                    <a:pt x="1934228" y="806146"/>
                    <a:pt x="1920249" y="806146"/>
                  </a:cubicBezTo>
                  <a:lnTo>
                    <a:pt x="52708" y="806146"/>
                  </a:lnTo>
                  <a:cubicBezTo>
                    <a:pt x="38729" y="806146"/>
                    <a:pt x="25322" y="800592"/>
                    <a:pt x="15438" y="790708"/>
                  </a:cubicBezTo>
                  <a:cubicBezTo>
                    <a:pt x="5553" y="780823"/>
                    <a:pt x="0" y="767417"/>
                    <a:pt x="0" y="753438"/>
                  </a:cubicBezTo>
                  <a:lnTo>
                    <a:pt x="0" y="52708"/>
                  </a:lnTo>
                  <a:cubicBezTo>
                    <a:pt x="0" y="38729"/>
                    <a:pt x="5553" y="25322"/>
                    <a:pt x="15438" y="15438"/>
                  </a:cubicBezTo>
                  <a:cubicBezTo>
                    <a:pt x="25322" y="5553"/>
                    <a:pt x="38729" y="0"/>
                    <a:pt x="52708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972957" cy="82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6539" y="5824276"/>
            <a:ext cx="7281133" cy="3060834"/>
            <a:chOff x="0" y="0"/>
            <a:chExt cx="1917665" cy="8061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7665" cy="806146"/>
            </a:xfrm>
            <a:custGeom>
              <a:avLst/>
              <a:gdLst/>
              <a:ahLst/>
              <a:cxnLst/>
              <a:rect l="l" t="t" r="r" b="b"/>
              <a:pathLst>
                <a:path w="1917665" h="806146">
                  <a:moveTo>
                    <a:pt x="54228" y="0"/>
                  </a:moveTo>
                  <a:lnTo>
                    <a:pt x="1863437" y="0"/>
                  </a:lnTo>
                  <a:cubicBezTo>
                    <a:pt x="1893386" y="0"/>
                    <a:pt x="1917665" y="24278"/>
                    <a:pt x="1917665" y="54228"/>
                  </a:cubicBezTo>
                  <a:lnTo>
                    <a:pt x="1917665" y="751918"/>
                  </a:lnTo>
                  <a:cubicBezTo>
                    <a:pt x="1917665" y="766300"/>
                    <a:pt x="1911952" y="780093"/>
                    <a:pt x="1901782" y="790263"/>
                  </a:cubicBezTo>
                  <a:cubicBezTo>
                    <a:pt x="1891612" y="800432"/>
                    <a:pt x="1877819" y="806146"/>
                    <a:pt x="1863437" y="806146"/>
                  </a:cubicBezTo>
                  <a:lnTo>
                    <a:pt x="54228" y="806146"/>
                  </a:lnTo>
                  <a:cubicBezTo>
                    <a:pt x="24278" y="806146"/>
                    <a:pt x="0" y="781867"/>
                    <a:pt x="0" y="751918"/>
                  </a:cubicBezTo>
                  <a:lnTo>
                    <a:pt x="0" y="54228"/>
                  </a:lnTo>
                  <a:cubicBezTo>
                    <a:pt x="0" y="24278"/>
                    <a:pt x="24278" y="0"/>
                    <a:pt x="54228" y="0"/>
                  </a:cubicBezTo>
                  <a:close/>
                </a:path>
              </a:pathLst>
            </a:custGeom>
            <a:solidFill>
              <a:srgbClr val="7FAFF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917665" cy="82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90413" y="5824276"/>
            <a:ext cx="7491073" cy="3060834"/>
            <a:chOff x="0" y="0"/>
            <a:chExt cx="1972957" cy="8061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2957" cy="806146"/>
            </a:xfrm>
            <a:custGeom>
              <a:avLst/>
              <a:gdLst/>
              <a:ahLst/>
              <a:cxnLst/>
              <a:rect l="l" t="t" r="r" b="b"/>
              <a:pathLst>
                <a:path w="1972957" h="806146">
                  <a:moveTo>
                    <a:pt x="52708" y="0"/>
                  </a:moveTo>
                  <a:lnTo>
                    <a:pt x="1920249" y="0"/>
                  </a:lnTo>
                  <a:cubicBezTo>
                    <a:pt x="1934228" y="0"/>
                    <a:pt x="1947635" y="5553"/>
                    <a:pt x="1957519" y="15438"/>
                  </a:cubicBezTo>
                  <a:cubicBezTo>
                    <a:pt x="1967404" y="25322"/>
                    <a:pt x="1972957" y="38729"/>
                    <a:pt x="1972957" y="52708"/>
                  </a:cubicBezTo>
                  <a:lnTo>
                    <a:pt x="1972957" y="753438"/>
                  </a:lnTo>
                  <a:cubicBezTo>
                    <a:pt x="1972957" y="767417"/>
                    <a:pt x="1967404" y="780823"/>
                    <a:pt x="1957519" y="790708"/>
                  </a:cubicBezTo>
                  <a:cubicBezTo>
                    <a:pt x="1947635" y="800592"/>
                    <a:pt x="1934228" y="806146"/>
                    <a:pt x="1920249" y="806146"/>
                  </a:cubicBezTo>
                  <a:lnTo>
                    <a:pt x="52708" y="806146"/>
                  </a:lnTo>
                  <a:cubicBezTo>
                    <a:pt x="38729" y="806146"/>
                    <a:pt x="25322" y="800592"/>
                    <a:pt x="15438" y="790708"/>
                  </a:cubicBezTo>
                  <a:cubicBezTo>
                    <a:pt x="5553" y="780823"/>
                    <a:pt x="0" y="767417"/>
                    <a:pt x="0" y="753438"/>
                  </a:cubicBezTo>
                  <a:lnTo>
                    <a:pt x="0" y="52708"/>
                  </a:lnTo>
                  <a:cubicBezTo>
                    <a:pt x="0" y="38729"/>
                    <a:pt x="5553" y="25322"/>
                    <a:pt x="15438" y="15438"/>
                  </a:cubicBezTo>
                  <a:cubicBezTo>
                    <a:pt x="25322" y="5553"/>
                    <a:pt x="38729" y="0"/>
                    <a:pt x="52708" y="0"/>
                  </a:cubicBezTo>
                  <a:close/>
                </a:path>
              </a:pathLst>
            </a:custGeom>
            <a:solidFill>
              <a:srgbClr val="FFC7D4">
                <a:alpha val="2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972957" cy="82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399155">
            <a:off x="-253599" y="1361594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4" y="0"/>
                </a:lnTo>
                <a:lnTo>
                  <a:pt x="1220164" y="1420859"/>
                </a:lnTo>
                <a:lnTo>
                  <a:pt x="0" y="1420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399155">
            <a:off x="17643983" y="7076922"/>
            <a:ext cx="1220163" cy="1420860"/>
          </a:xfrm>
          <a:custGeom>
            <a:avLst/>
            <a:gdLst/>
            <a:ahLst/>
            <a:cxnLst/>
            <a:rect l="l" t="t" r="r" b="b"/>
            <a:pathLst>
              <a:path w="1220163" h="1420860">
                <a:moveTo>
                  <a:pt x="0" y="0"/>
                </a:moveTo>
                <a:lnTo>
                  <a:pt x="1220163" y="0"/>
                </a:lnTo>
                <a:lnTo>
                  <a:pt x="1220163" y="1420860"/>
                </a:lnTo>
                <a:lnTo>
                  <a:pt x="0" y="1420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60657" y="783654"/>
            <a:ext cx="1212082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 spc="342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表單填報及檔案上傳</a:t>
            </a:r>
            <a:r>
              <a:rPr lang="en-US" sz="6000" b="1" spc="342">
                <a:solidFill>
                  <a:srgbClr val="F60B0B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注意事項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16539" y="2577666"/>
            <a:ext cx="728113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學校名稱請填全銜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90413" y="2587029"/>
            <a:ext cx="749107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姓名及報名類別請確認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79079" y="3743515"/>
            <a:ext cx="6939982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(請勿誤植)</a:t>
            </a:r>
          </a:p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→若有出入將以報名表類別為主</a:t>
            </a:r>
          </a:p>
          <a:p>
            <a:pPr algn="l">
              <a:lnSpc>
                <a:spcPts val="5880"/>
              </a:lnSpc>
            </a:pPr>
            <a:endParaRPr lang="en-US" sz="3600" b="1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16539" y="6016180"/>
            <a:ext cx="7281133" cy="82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送件資料請使用</a:t>
            </a:r>
            <a:r>
              <a:rPr lang="zh-TW" altLang="en-US" sz="50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公版</a:t>
            </a:r>
            <a:r>
              <a:rPr lang="en-US" sz="50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表件</a:t>
            </a:r>
            <a:endParaRPr lang="en-US" sz="50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57690" y="7182028"/>
            <a:ext cx="6699087" cy="198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(頁面勿編碼，並以pdf檔案上傳)</a:t>
            </a:r>
          </a:p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→檔案上傳完請提醒校長提交</a:t>
            </a:r>
          </a:p>
          <a:p>
            <a:pPr algn="l">
              <a:lnSpc>
                <a:spcPts val="5880"/>
              </a:lnSpc>
            </a:pPr>
            <a:endParaRPr lang="en-US" sz="3600" b="1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0" y="9102268"/>
            <a:ext cx="182880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C45A6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詳細請參與實施計畫附件四《3Q達人甄選活動表單填報及檔案整理相關注意事項》之說明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90413" y="6025543"/>
            <a:ext cx="749107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甄選短影音上傳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20893" y="6870255"/>
            <a:ext cx="6939982" cy="260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請提供</a:t>
            </a:r>
            <a:r>
              <a:rPr lang="zh-TW" alt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網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址連結，並開啟權限</a:t>
            </a: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)</a:t>
            </a: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→</a:t>
            </a:r>
            <a:r>
              <a:rPr lang="zh-TW" alt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若不公開請寄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信箱</a:t>
            </a: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 kh3q@rwm.kh.edu.tw</a:t>
            </a:r>
          </a:p>
          <a:p>
            <a:pPr algn="l">
              <a:lnSpc>
                <a:spcPts val="5880"/>
              </a:lnSpc>
            </a:pPr>
            <a:endParaRPr lang="en-US" sz="36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457588" y="356057"/>
            <a:ext cx="4051906" cy="1998195"/>
          </a:xfrm>
          <a:custGeom>
            <a:avLst/>
            <a:gdLst/>
            <a:ahLst/>
            <a:cxnLst/>
            <a:rect l="l" t="t" r="r" b="b"/>
            <a:pathLst>
              <a:path w="4051906" h="1998195">
                <a:moveTo>
                  <a:pt x="0" y="0"/>
                </a:moveTo>
                <a:lnTo>
                  <a:pt x="4051906" y="0"/>
                </a:lnTo>
                <a:lnTo>
                  <a:pt x="4051906" y="1998194"/>
                </a:lnTo>
                <a:lnTo>
                  <a:pt x="0" y="199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670" r="-17111" b="-26022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957690" y="3743515"/>
            <a:ext cx="6699087" cy="262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國小組請加上行政區</a:t>
            </a: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)</a:t>
            </a: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→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ex:高雄市</a:t>
            </a:r>
            <a:r>
              <a:rPr lang="en-US" sz="3600" b="1" u="sng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路竹區</a:t>
            </a:r>
            <a:r>
              <a:rPr lang="en-US" sz="3600" b="1" dirty="0" err="1">
                <a:solidFill>
                  <a:srgbClr val="000000"/>
                </a:solidFill>
                <a:latin typeface="思源宋体 Bold"/>
                <a:ea typeface="思源宋体 Bold"/>
                <a:cs typeface="思源宋体 Bold"/>
                <a:sym typeface="思源宋体 Bold"/>
              </a:rPr>
              <a:t>大社國民小學</a:t>
            </a:r>
            <a:endParaRPr lang="en-US" sz="36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  <a:p>
            <a:pPr algn="l">
              <a:lnSpc>
                <a:spcPts val="5040"/>
              </a:lnSpc>
            </a:pPr>
            <a:endParaRPr lang="en-US" sz="36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  <a:p>
            <a:pPr algn="l">
              <a:lnSpc>
                <a:spcPts val="5880"/>
              </a:lnSpc>
            </a:pPr>
            <a:endParaRPr lang="en-US" sz="3600" b="1" dirty="0">
              <a:solidFill>
                <a:srgbClr val="000000"/>
              </a:solidFill>
              <a:latin typeface="思源宋体 Bold"/>
              <a:ea typeface="思源宋体 Bold"/>
              <a:cs typeface="思源宋体 Bold"/>
              <a:sym typeface="思源宋体 Bold"/>
            </a:endParaRPr>
          </a:p>
        </p:txBody>
      </p:sp>
      <p:sp>
        <p:nvSpPr>
          <p:cNvPr id="27" name="Freeform 27"/>
          <p:cNvSpPr/>
          <p:nvPr/>
        </p:nvSpPr>
        <p:spPr>
          <a:xfrm rot="-972359">
            <a:off x="1248295" y="5497840"/>
            <a:ext cx="736488" cy="1007633"/>
          </a:xfrm>
          <a:custGeom>
            <a:avLst/>
            <a:gdLst/>
            <a:ahLst/>
            <a:cxnLst/>
            <a:rect l="l" t="t" r="r" b="b"/>
            <a:pathLst>
              <a:path w="736488" h="1007633">
                <a:moveTo>
                  <a:pt x="0" y="0"/>
                </a:moveTo>
                <a:lnTo>
                  <a:pt x="736488" y="0"/>
                </a:lnTo>
                <a:lnTo>
                  <a:pt x="736488" y="1007633"/>
                </a:lnTo>
                <a:lnTo>
                  <a:pt x="0" y="100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72359">
            <a:off x="9023651" y="5497840"/>
            <a:ext cx="736488" cy="1007633"/>
          </a:xfrm>
          <a:custGeom>
            <a:avLst/>
            <a:gdLst/>
            <a:ahLst/>
            <a:cxnLst/>
            <a:rect l="l" t="t" r="r" b="b"/>
            <a:pathLst>
              <a:path w="736488" h="1007633">
                <a:moveTo>
                  <a:pt x="0" y="0"/>
                </a:moveTo>
                <a:lnTo>
                  <a:pt x="736488" y="0"/>
                </a:lnTo>
                <a:lnTo>
                  <a:pt x="736488" y="1007633"/>
                </a:lnTo>
                <a:lnTo>
                  <a:pt x="0" y="100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972359">
            <a:off x="1248295" y="2062577"/>
            <a:ext cx="736488" cy="1007633"/>
          </a:xfrm>
          <a:custGeom>
            <a:avLst/>
            <a:gdLst/>
            <a:ahLst/>
            <a:cxnLst/>
            <a:rect l="l" t="t" r="r" b="b"/>
            <a:pathLst>
              <a:path w="736488" h="1007633">
                <a:moveTo>
                  <a:pt x="0" y="0"/>
                </a:moveTo>
                <a:lnTo>
                  <a:pt x="736488" y="0"/>
                </a:lnTo>
                <a:lnTo>
                  <a:pt x="736488" y="1007634"/>
                </a:lnTo>
                <a:lnTo>
                  <a:pt x="0" y="100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972359">
            <a:off x="8922168" y="2154778"/>
            <a:ext cx="736488" cy="1007633"/>
          </a:xfrm>
          <a:custGeom>
            <a:avLst/>
            <a:gdLst/>
            <a:ahLst/>
            <a:cxnLst/>
            <a:rect l="l" t="t" r="r" b="b"/>
            <a:pathLst>
              <a:path w="736488" h="1007633">
                <a:moveTo>
                  <a:pt x="0" y="0"/>
                </a:moveTo>
                <a:lnTo>
                  <a:pt x="736489" y="0"/>
                </a:lnTo>
                <a:lnTo>
                  <a:pt x="736489" y="1007633"/>
                </a:lnTo>
                <a:lnTo>
                  <a:pt x="0" y="100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248</Words>
  <Application>Microsoft Office PowerPoint</Application>
  <PresentationFormat>自訂</PresentationFormat>
  <Paragraphs>71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王漢宗特黑體</vt:lpstr>
      <vt:lpstr>思源宋体 Bold</vt:lpstr>
      <vt:lpstr>Arial</vt:lpstr>
      <vt:lpstr>Poppins Semi-Bold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3Q達人甄選</dc:title>
  <dc:creator>user</dc:creator>
  <cp:lastModifiedBy>國文</cp:lastModifiedBy>
  <cp:revision>21</cp:revision>
  <dcterms:created xsi:type="dcterms:W3CDTF">2006-08-16T00:00:00Z</dcterms:created>
  <dcterms:modified xsi:type="dcterms:W3CDTF">2026-02-25T08:12:29Z</dcterms:modified>
  <dc:identifier>DAF62l50ukk</dc:identifier>
</cp:coreProperties>
</file>